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70" r:id="rId5"/>
    <p:sldId id="318" r:id="rId6"/>
    <p:sldId id="262" r:id="rId7"/>
    <p:sldId id="2580" r:id="rId8"/>
    <p:sldId id="263" r:id="rId9"/>
    <p:sldId id="2579" r:id="rId10"/>
    <p:sldId id="2478" r:id="rId11"/>
    <p:sldId id="278" r:id="rId12"/>
    <p:sldId id="2614" r:id="rId13"/>
    <p:sldId id="2616" r:id="rId14"/>
    <p:sldId id="273" r:id="rId15"/>
    <p:sldId id="276" r:id="rId16"/>
    <p:sldId id="277" r:id="rId17"/>
    <p:sldId id="295" r:id="rId18"/>
    <p:sldId id="264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ule 1 - What is Active Design and why have it?" id="{34172945-A14C-4EE2-AE4B-0F359D907811}">
          <p14:sldIdLst>
            <p14:sldId id="270"/>
            <p14:sldId id="318"/>
            <p14:sldId id="262"/>
            <p14:sldId id="2580"/>
            <p14:sldId id="263"/>
            <p14:sldId id="2579"/>
            <p14:sldId id="2478"/>
            <p14:sldId id="278"/>
            <p14:sldId id="2614"/>
            <p14:sldId id="2616"/>
            <p14:sldId id="273"/>
            <p14:sldId id="276"/>
            <p14:sldId id="277"/>
            <p14:sldId id="295"/>
            <p14:sldId id="264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0C8849-A685-7537-CBBF-D0DA1B41D356}" name="Robert Holt" initials="RH" userId="S::robert.holt@sportengland.org::346f342d-5ca9-4e12-a01e-f2be10a7c265" providerId="AD"/>
  <p188:author id="{9BB7B94F-1921-D9F7-A31F-4B0BBA9D250D}" name="Liz Beardsley" initials="LB" userId="S::liz.beardsley@SPORTENGLAND.ORG::537866cd-d8ba-4dc6-89f0-84cefe0294cf" providerId="AD"/>
  <p188:author id="{D3DC1857-A489-8AE8-1871-083FE5EE3D46}" name="Nick Evans" initials="NE" userId="S::nick.evans@SPORTENGLAND.ORG::69a4f4fe-5db0-4809-a86d-1789ad6345e8" providerId="AD"/>
  <p188:author id="{9FC8745E-0152-6FEE-47F3-D3DA62EC1933}" name="Emma Cunnington" initials="EC" userId="S::Emma.Cunnington@SPORTENGLAND.ORG::5ca54eff-3a22-4147-b422-dc861d104494" providerId="AD"/>
  <p188:author id="{1EE10364-E903-12C3-42D0-053B93BB57FB}" name="Robert Holt" initials="RH" userId="S::robert.holt@SPORTENGLAND.ORG::346f342d-5ca9-4e12-a01e-f2be10a7c2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1C3B"/>
    <a:srgbClr val="A4569C"/>
    <a:srgbClr val="048767"/>
    <a:srgbClr val="4472C4"/>
    <a:srgbClr val="0072D6"/>
    <a:srgbClr val="003E69"/>
    <a:srgbClr val="0F75BC"/>
    <a:srgbClr val="018E72"/>
    <a:srgbClr val="A05EA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394" autoAdjust="0"/>
  </p:normalViewPr>
  <p:slideViewPr>
    <p:cSldViewPr snapToGrid="0">
      <p:cViewPr varScale="1">
        <p:scale>
          <a:sx n="56" d="100"/>
          <a:sy n="56" d="100"/>
        </p:scale>
        <p:origin x="320" y="268"/>
      </p:cViewPr>
      <p:guideLst/>
    </p:cSldViewPr>
  </p:slideViewPr>
  <p:outlineViewPr>
    <p:cViewPr>
      <p:scale>
        <a:sx n="33" d="100"/>
        <a:sy n="33" d="100"/>
      </p:scale>
      <p:origin x="0" y="-258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FBF423-94B8-45EA-BACB-B0FDE8A3663B}" type="datetimeFigureOut">
              <a:rPr lang="en-GB" smtClean="0"/>
              <a:t>17/11/2025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41E9D1-85D3-41CA-8ACD-962E253E04EC}" type="slidenum">
              <a:rPr lang="en-GB" smtClean="0"/>
              <a:t>‹#›</a:t>
            </a:fld>
            <a:endParaRPr lang="en-GB"/>
          </a:p>
        </p:txBody>
      </p:sp>
    </p:spTree>
    <p:extLst>
      <p:ext uri="{BB962C8B-B14F-4D97-AF65-F5344CB8AC3E}">
        <p14:creationId xmlns:p14="http://schemas.microsoft.com/office/powerpoint/2010/main" val="280455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nSpc>
                <a:spcPct val="107000"/>
              </a:lnSpc>
              <a:spcAft>
                <a:spcPts val="800"/>
              </a:spcAft>
            </a:pPr>
            <a:r>
              <a:rPr lang="en-GB" sz="1800" kern="100">
                <a:effectLst/>
                <a:latin typeface="Arial" panose="020B0604020202020204" pitchFamily="34" charset="0"/>
                <a:ea typeface="Calibri" panose="020F0502020204030204" pitchFamily="34" charset="0"/>
                <a:cs typeface="Times New Roman" panose="02020603050405020304" pitchFamily="18" charset="0"/>
              </a:rPr>
              <a:t>This module introduces Active Design. The objective for this module is to understand the importance of Active Design in promoting physical activity and creating healthy placemaking and what Active Design is.</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endParaRPr lang="en-GB" sz="1800" kern="100">
              <a:effectLst/>
              <a:latin typeface="Arial" panose="020B060402020202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kern="100">
                <a:effectLst/>
                <a:latin typeface="Arial" panose="020B0604020202020204" pitchFamily="34" charset="0"/>
                <a:ea typeface="Calibri" panose="020F0502020204030204" pitchFamily="34" charset="0"/>
                <a:cs typeface="Times New Roman" panose="02020603050405020304" pitchFamily="18" charset="0"/>
              </a:rPr>
              <a:t>This session is based off the guidance contained within Sport England’s document “Active Design” which will be appended in the resources for further reading.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3C41E9D1-85D3-41CA-8ACD-962E253E04EC}" type="slidenum">
              <a:rPr lang="en-GB" smtClean="0"/>
              <a:t>1</a:t>
            </a:fld>
            <a:endParaRPr lang="en-GB"/>
          </a:p>
        </p:txBody>
      </p:sp>
    </p:spTree>
    <p:extLst>
      <p:ext uri="{BB962C8B-B14F-4D97-AF65-F5344CB8AC3E}">
        <p14:creationId xmlns:p14="http://schemas.microsoft.com/office/powerpoint/2010/main" val="2776090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nSpc>
                <a:spcPct val="107000"/>
              </a:lnSpc>
              <a:spcAft>
                <a:spcPts val="800"/>
              </a:spcAft>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It is important to note that Principle 1: Activity for All is a foundational principle that is covered in all themes and principles. This principle focuses on understanding different experiences, engaging and listening effectively, and using local data and evidence. Consideration of these features effectively enables opportunities to create safe places, that enable a wide range of activities and facilitate different experiences of using spaces.</a:t>
            </a:r>
          </a:p>
          <a:p>
            <a:pPr marL="457200">
              <a:lnSpc>
                <a:spcPct val="107000"/>
              </a:lnSpc>
              <a:spcAft>
                <a:spcPts val="800"/>
              </a:spcAft>
            </a:pP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The foundational principle of Active Design is to support physical activity for all ages, ethnicities, genders and abilities. </a:t>
            </a:r>
          </a:p>
          <a:p>
            <a:pPr marL="457200">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As a collective, we must therefore consider issues that affect physical activity participation. In particular, whether places are safe, whether a wide range of activities can take place and the different experiences of using spaces. </a:t>
            </a:r>
          </a:p>
          <a:p>
            <a:pPr marL="457200">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To be able to achieve this, it is important that an exercise of learning and listening is undertaken to properly understand the needs that are sought to be addressed.  </a:t>
            </a:r>
          </a:p>
          <a:p>
            <a:pPr marL="457200">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To do this, those leading on consultations need to:</a:t>
            </a:r>
          </a:p>
          <a:p>
            <a:pPr marL="457200">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Understand different experiences.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Engage and listen actively.</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Use local data and evidence.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[NOTE: You can reference back to the ‘Her Barking’ example, which shows how consultation and engagement with specific users can result in a positive solution within the built environment]     </a:t>
            </a:r>
          </a:p>
          <a:p>
            <a:endParaRPr lang="en-GB" dirty="0"/>
          </a:p>
        </p:txBody>
      </p:sp>
      <p:sp>
        <p:nvSpPr>
          <p:cNvPr id="4" name="Slide Number Placeholder 3"/>
          <p:cNvSpPr>
            <a:spLocks noGrp="1"/>
          </p:cNvSpPr>
          <p:nvPr>
            <p:ph type="sldNum" sz="quarter" idx="5"/>
          </p:nvPr>
        </p:nvSpPr>
        <p:spPr/>
        <p:txBody>
          <a:bodyPr/>
          <a:lstStyle/>
          <a:p>
            <a:fld id="{3C41E9D1-85D3-41CA-8ACD-962E253E04EC}" type="slidenum">
              <a:rPr lang="en-GB" smtClean="0"/>
              <a:t>10</a:t>
            </a:fld>
            <a:endParaRPr lang="en-GB"/>
          </a:p>
        </p:txBody>
      </p:sp>
    </p:spTree>
    <p:extLst>
      <p:ext uri="{BB962C8B-B14F-4D97-AF65-F5344CB8AC3E}">
        <p14:creationId xmlns:p14="http://schemas.microsoft.com/office/powerpoint/2010/main" val="336394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nSpc>
                <a:spcPct val="107000"/>
              </a:lnSpc>
              <a:spcAft>
                <a:spcPts val="800"/>
              </a:spcAft>
            </a:pPr>
            <a:r>
              <a:rPr lang="en-GB" sz="1800" kern="100">
                <a:effectLst/>
                <a:latin typeface="Arial" panose="020B0604020202020204" pitchFamily="34" charset="0"/>
                <a:ea typeface="Calibri" panose="020F0502020204030204" pitchFamily="34" charset="0"/>
                <a:cs typeface="Times New Roman" panose="02020603050405020304" pitchFamily="18" charset="0"/>
              </a:rPr>
              <a:t>We will first cover theme 1 which is supporting active travel. </a:t>
            </a:r>
          </a:p>
          <a:p>
            <a:pPr indent="457200">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en-GB" sz="1800" kern="100">
                <a:effectLst/>
                <a:latin typeface="Arial" panose="020B0604020202020204" pitchFamily="34" charset="0"/>
                <a:ea typeface="Calibri" panose="020F0502020204030204" pitchFamily="34" charset="0"/>
                <a:cs typeface="Times New Roman" panose="02020603050405020304" pitchFamily="18" charset="0"/>
              </a:rPr>
              <a:t>The active design guidance advocates for: </a:t>
            </a:r>
          </a:p>
          <a:p>
            <a:pPr indent="457200">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kern="100">
                <a:effectLst/>
                <a:latin typeface="Arial" panose="020B0604020202020204" pitchFamily="34" charset="0"/>
                <a:ea typeface="Calibri" panose="020F0502020204030204" pitchFamily="34" charset="0"/>
                <a:cs typeface="Times New Roman" panose="02020603050405020304" pitchFamily="18" charset="0"/>
              </a:rPr>
              <a:t>Compact, walkable, linked communities that are centred around people being active rather than using cars. This should include environments which support activity for all ages, ethnicities, genders and abilities.  </a:t>
            </a:r>
          </a:p>
          <a:p>
            <a:pPr marL="457200">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kern="100">
                <a:effectLst/>
                <a:latin typeface="Arial" panose="020B0604020202020204" pitchFamily="34" charset="0"/>
                <a:ea typeface="Calibri" panose="020F0502020204030204" pitchFamily="34" charset="0"/>
                <a:cs typeface="Times New Roman" panose="02020603050405020304" pitchFamily="18" charset="0"/>
              </a:rPr>
              <a:t>Theme 1 aims to co-locate homes, mixing uses and places for daily essentials and recreation within easy reach by active travel modes known as walkable communities. This means people are fundamentally more likely to make the journey as a pedestrian or by other active travel modes, rather than choosing to get in the car. </a:t>
            </a:r>
          </a:p>
          <a:p>
            <a:pPr marL="457200">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kern="100">
                <a:effectLst/>
                <a:latin typeface="Arial" panose="020B0604020202020204" pitchFamily="34" charset="0"/>
                <a:ea typeface="Calibri" panose="020F0502020204030204" pitchFamily="34" charset="0"/>
                <a:cs typeface="Times New Roman" panose="02020603050405020304" pitchFamily="18" charset="0"/>
              </a:rPr>
              <a:t>To encourage this, developments should promote a hierarchy of travel where pedestrians, cyclists and other active travel users are considered first. </a:t>
            </a:r>
          </a:p>
          <a:p>
            <a:pPr marL="457200">
              <a:lnSpc>
                <a:spcPct val="107000"/>
              </a:lnSpc>
              <a:spcAft>
                <a:spcPts val="800"/>
              </a:spcAft>
            </a:pPr>
            <a:endParaRPr lang="en-GB" sz="1800" kern="100">
              <a:effectLst/>
              <a:latin typeface="Arial" panose="020B060402020202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kern="100">
                <a:effectLst/>
                <a:latin typeface="Arial" panose="020B0604020202020204" pitchFamily="34" charset="0"/>
                <a:ea typeface="Calibri" panose="020F0502020204030204" pitchFamily="34" charset="0"/>
                <a:cs typeface="Times New Roman" panose="02020603050405020304" pitchFamily="18" charset="0"/>
              </a:rPr>
              <a:t>Active travel networks should form a continuous and connected grid in a development, whereas private vehicle movement should be less direct and longer. Bus routes should be direct and uninterrupted to support active travel networks by providing onward connections. Making walking, cycling and public transport networks more permeable than the road network is called “filtered permeability”. An example of this is how vehicular traffic can be filtered through the use of bollards and planters. </a:t>
            </a:r>
          </a:p>
          <a:p>
            <a:pPr marL="457200">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kern="100">
                <a:effectLst/>
                <a:latin typeface="Arial" panose="020B0604020202020204" pitchFamily="34" charset="0"/>
                <a:ea typeface="Calibri" panose="020F0502020204030204" pitchFamily="34" charset="0"/>
                <a:cs typeface="Times New Roman" panose="02020603050405020304" pitchFamily="18" charset="0"/>
              </a:rPr>
              <a:t>The guidance discusses that people are more likely to combine trips and use active travel to get to destinations with multiple reasons to visit. Places with more variety and higher densities and a mix of uses also reduce the perception of distance when travelling through spaces and generate the travel demand to better support public transport services.   </a:t>
            </a:r>
          </a:p>
          <a:p>
            <a:pPr marL="457200">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kern="100">
                <a:effectLst/>
                <a:latin typeface="Arial" panose="020B0604020202020204" pitchFamily="34" charset="0"/>
                <a:ea typeface="Calibri" panose="020F0502020204030204" pitchFamily="34" charset="0"/>
                <a:cs typeface="Times New Roman" panose="02020603050405020304" pitchFamily="18" charset="0"/>
              </a:rPr>
              <a:t>Places with more active travel and public transport connections should therefore have more facilities, uses and higher densities to make them as accessible as possible to the most people.</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3C41E9D1-85D3-41CA-8ACD-962E253E04EC}" type="slidenum">
              <a:rPr lang="en-GB" smtClean="0"/>
              <a:t>11</a:t>
            </a:fld>
            <a:endParaRPr lang="en-GB"/>
          </a:p>
        </p:txBody>
      </p:sp>
    </p:spTree>
    <p:extLst>
      <p:ext uri="{BB962C8B-B14F-4D97-AF65-F5344CB8AC3E}">
        <p14:creationId xmlns:p14="http://schemas.microsoft.com/office/powerpoint/2010/main" val="4032920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nSpc>
                <a:spcPct val="107000"/>
              </a:lnSpc>
              <a:spcAft>
                <a:spcPts val="800"/>
              </a:spcAft>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Theme 2 covers an active and high-quality built environment.  </a:t>
            </a:r>
          </a:p>
          <a:p>
            <a:pPr indent="457200">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This theme discusses how safe our built environment is, which is fundamental to enabling different groups of people to use them. </a:t>
            </a:r>
          </a:p>
          <a:p>
            <a:pPr marL="457200">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We live in a diverse society and every group has different life experiences, which may include perceptions of safety. Active Design advocates for equity of physical activity in the built environment.</a:t>
            </a:r>
          </a:p>
          <a:p>
            <a:pPr marL="457200">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With the greater number of pedestrians on the street, the presumption of safety increases. Active and walkable routes which are attractive will encourage more people to use them. </a:t>
            </a:r>
          </a:p>
          <a:p>
            <a:pPr marL="457200">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As such, streets and public spaces of all types should be high-quality and designed to be attractive places and not simply movement corridors. </a:t>
            </a:r>
          </a:p>
          <a:p>
            <a:pPr marL="457200">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Providing multi-functional spaces allows for sport and physical activity to be delivered alongside other priorities such as biodiversity, community space, sustainability or other needs. </a:t>
            </a:r>
          </a:p>
          <a:p>
            <a:pPr marL="457200">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The theme also covers more detail on providing activity infrastructure and creating active buildings inside and out</a:t>
            </a:r>
            <a:r>
              <a:rPr lang="en-GB" sz="1800" kern="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effectLst/>
                <a:latin typeface="Arial" panose="020B0604020202020204" pitchFamily="34" charset="0"/>
                <a:ea typeface="Calibri" panose="020F0502020204030204" pitchFamily="34" charset="0"/>
                <a:cs typeface="Times New Roman" panose="02020603050405020304" pitchFamily="18" charset="0"/>
              </a:rPr>
              <a:t>. There are lots of opportunities to encourage activity through a well-designed arrival experience and corridor network that encourages pedestrian movement, for example making the stairs the most convenient way to access a building, or introduce supporting equipment that encourages activity, such as cycle storage, showers and maintenance hubs, and informal sporting equipment such as table tennis tables.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C41E9D1-85D3-41CA-8ACD-962E253E04EC}" type="slidenum">
              <a:rPr lang="en-GB" smtClean="0"/>
              <a:t>12</a:t>
            </a:fld>
            <a:endParaRPr lang="en-GB"/>
          </a:p>
        </p:txBody>
      </p:sp>
    </p:spTree>
    <p:extLst>
      <p:ext uri="{BB962C8B-B14F-4D97-AF65-F5344CB8AC3E}">
        <p14:creationId xmlns:p14="http://schemas.microsoft.com/office/powerpoint/2010/main" val="1544792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kern="100">
                <a:effectLst/>
                <a:latin typeface="Arial" panose="020B0604020202020204" pitchFamily="34" charset="0"/>
                <a:ea typeface="Calibri" panose="020F0502020204030204" pitchFamily="34" charset="0"/>
                <a:cs typeface="Times New Roman" panose="02020603050405020304" pitchFamily="18" charset="0"/>
              </a:rPr>
              <a:t>Spaces and facilities should be effectively maintained and managed to support physical activity. These places should be monitored to understand how they are used and how flexible they are so that they can be adapted as needed. </a:t>
            </a:r>
          </a:p>
          <a:p>
            <a:pPr marL="457200">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kern="100">
                <a:effectLst/>
                <a:latin typeface="Arial" panose="020B0604020202020204" pitchFamily="34" charset="0"/>
                <a:ea typeface="Calibri" panose="020F0502020204030204" pitchFamily="34" charset="0"/>
                <a:cs typeface="Times New Roman" panose="02020603050405020304" pitchFamily="18" charset="0"/>
              </a:rPr>
              <a:t>Theme 3 also advocates that as the population ages, it is crucial that buildings are adaptable for lifetime use and changing requirements. This provides opportunities for many different groups to be physically active.</a:t>
            </a:r>
          </a:p>
          <a:p>
            <a:pPr marL="457200">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kern="100">
                <a:effectLst/>
                <a:latin typeface="Arial" panose="020B0604020202020204" pitchFamily="34" charset="0"/>
                <a:ea typeface="Calibri" panose="020F0502020204030204" pitchFamily="34" charset="0"/>
                <a:cs typeface="Times New Roman" panose="02020603050405020304" pitchFamily="18" charset="0"/>
              </a:rPr>
              <a:t>The monitoring and evaluation of physical activity interventions is important to understand what is effective and what is less so.</a:t>
            </a:r>
          </a:p>
          <a:p>
            <a:pPr marL="457200">
              <a:lnSpc>
                <a:spcPct val="107000"/>
              </a:lnSpc>
              <a:spcAft>
                <a:spcPts val="800"/>
              </a:spcAft>
            </a:pPr>
            <a:endParaRPr lang="en-GB" sz="1800" kern="100">
              <a:effectLst/>
              <a:latin typeface="Arial" panose="020B0604020202020204" pitchFamily="34" charset="0"/>
              <a:ea typeface="Calibri" panose="020F0502020204030204" pitchFamily="34" charset="0"/>
              <a:cs typeface="Times New Roman" panose="02020603050405020304" pitchFamily="18" charset="0"/>
            </a:endParaRPr>
          </a:p>
          <a:p>
            <a:pPr marL="457200" marR="0" lvl="0" indent="0" algn="l" defTabSz="914400" rtl="0" eaLnBrk="1" fontAlgn="auto" latinLnBrk="0" hangingPunct="1">
              <a:lnSpc>
                <a:spcPct val="107000"/>
              </a:lnSpc>
              <a:spcBef>
                <a:spcPts val="0"/>
              </a:spcBef>
              <a:spcAft>
                <a:spcPts val="800"/>
              </a:spcAft>
              <a:buClrTx/>
              <a:buSzTx/>
              <a:buFontTx/>
              <a:buNone/>
              <a:tabLst/>
              <a:defRPr/>
            </a:pPr>
            <a:r>
              <a:rPr lang="en-GB" sz="1800" kern="100">
                <a:effectLst/>
                <a:latin typeface="Arial" panose="020B0604020202020204" pitchFamily="34" charset="0"/>
                <a:ea typeface="Calibri" panose="020F0502020204030204" pitchFamily="34" charset="0"/>
                <a:cs typeface="Times New Roman" panose="02020603050405020304" pitchFamily="18" charset="0"/>
              </a:rPr>
              <a:t>A key part of this theme is activating spaces which focuses on the communication, promotion and support for active spaces. Supporting volunteers and local champions within communities is vital as they can effectively communicate opportunities for activities. Promotion requires effective investment to unlock activity infrastructure.</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3C41E9D1-85D3-41CA-8ACD-962E253E04EC}" type="slidenum">
              <a:rPr lang="en-GB" smtClean="0"/>
              <a:t>13</a:t>
            </a:fld>
            <a:endParaRPr lang="en-GB"/>
          </a:p>
        </p:txBody>
      </p:sp>
    </p:spTree>
    <p:extLst>
      <p:ext uri="{BB962C8B-B14F-4D97-AF65-F5344CB8AC3E}">
        <p14:creationId xmlns:p14="http://schemas.microsoft.com/office/powerpoint/2010/main" val="4001794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41E9D1-85D3-41CA-8ACD-962E253E04EC}" type="slidenum">
              <a:rPr lang="en-GB" smtClean="0"/>
              <a:t>14</a:t>
            </a:fld>
            <a:endParaRPr lang="en-GB"/>
          </a:p>
        </p:txBody>
      </p:sp>
    </p:spTree>
    <p:extLst>
      <p:ext uri="{BB962C8B-B14F-4D97-AF65-F5344CB8AC3E}">
        <p14:creationId xmlns:p14="http://schemas.microsoft.com/office/powerpoint/2010/main" val="1769123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a:effectLst/>
                <a:latin typeface="Arial" panose="020B0604020202020204" pitchFamily="34" charset="0"/>
                <a:ea typeface="Calibri" panose="020F0502020204030204" pitchFamily="34" charset="0"/>
                <a:cs typeface="Times New Roman" panose="02020603050405020304" pitchFamily="18" charset="0"/>
              </a:rPr>
              <a:t>Optional short quiz.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GB"/>
          </a:p>
          <a:p>
            <a:pPr marL="228600">
              <a:lnSpc>
                <a:spcPct val="115000"/>
              </a:lnSpc>
              <a:spcAft>
                <a:spcPts val="800"/>
              </a:spcAft>
            </a:pPr>
            <a:r>
              <a:rPr lang="en-GB" sz="1800" kern="10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Correct answers are as follows: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GB" sz="1800" kern="10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D  - CMO recommends that adult should reach 150 minutes  -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GB" sz="1800" kern="10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mj-lt"/>
              <a:buAutoNum type="arabicPeriod"/>
            </a:pPr>
            <a:r>
              <a:rPr lang="en-GB" sz="1800" kern="10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3C41E9D1-85D3-41CA-8ACD-962E253E04EC}" type="slidenum">
              <a:rPr lang="en-GB" smtClean="0"/>
              <a:t>15</a:t>
            </a:fld>
            <a:endParaRPr lang="en-GB"/>
          </a:p>
        </p:txBody>
      </p:sp>
    </p:spTree>
    <p:extLst>
      <p:ext uri="{BB962C8B-B14F-4D97-AF65-F5344CB8AC3E}">
        <p14:creationId xmlns:p14="http://schemas.microsoft.com/office/powerpoint/2010/main" val="2253317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nSpc>
                <a:spcPct val="107000"/>
              </a:lnSpc>
            </a:pPr>
            <a:r>
              <a:rPr lang="en-GB" sz="1600" kern="100">
                <a:effectLst/>
                <a:latin typeface="Arial" panose="020B0604020202020204" pitchFamily="34" charset="0"/>
                <a:ea typeface="Calibri" panose="020F0502020204030204" pitchFamily="34" charset="0"/>
                <a:cs typeface="Times New Roman" panose="02020603050405020304" pitchFamily="18" charset="0"/>
              </a:rPr>
              <a:t>Active Design sets out how the design of environments can help people to lead more physically active and healthy lives.</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1600" kern="100">
                <a:effectLst/>
                <a:latin typeface="Arial" panose="020B0604020202020204" pitchFamily="34" charset="0"/>
                <a:ea typeface="Calibri" panose="020F0502020204030204" pitchFamily="34" charset="0"/>
                <a:cs typeface="Times New Roman" panose="02020603050405020304" pitchFamily="18" charset="0"/>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1600" kern="100">
                <a:effectLst/>
                <a:latin typeface="Arial" panose="020B0604020202020204" pitchFamily="34" charset="0"/>
                <a:ea typeface="Calibri" panose="020F0502020204030204" pitchFamily="34" charset="0"/>
                <a:cs typeface="Times New Roman" panose="02020603050405020304" pitchFamily="18" charset="0"/>
              </a:rPr>
              <a:t>Where we live, work, travel and play has a major role in shaping our activity choices and Active Design aims to do this by creating places and spaces which encourage people to move more.</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en-GB" sz="1600" kern="100">
              <a:solidFill>
                <a:schemeClr val="tx1"/>
              </a:solidFill>
              <a:effectLst/>
              <a:latin typeface="Arial" panose="020B0604020202020204" pitchFamily="34" charset="0"/>
              <a:cs typeface="Times New Roman" panose="02020603050405020304" pitchFamily="18" charset="0"/>
            </a:endParaRPr>
          </a:p>
          <a:p>
            <a:pPr marL="457200">
              <a:lnSpc>
                <a:spcPct val="107000"/>
              </a:lnSpc>
            </a:pPr>
            <a:r>
              <a:rPr lang="en-US" sz="1600" kern="100">
                <a:solidFill>
                  <a:schemeClr val="tx1"/>
                </a:solidFill>
                <a:effectLst/>
                <a:latin typeface="Arial" panose="020B0604020202020204" pitchFamily="34" charset="0"/>
                <a:cs typeface="Times New Roman" panose="02020603050405020304" pitchFamily="18" charset="0"/>
              </a:rPr>
              <a:t>In May 2023 Sport England, supported by Active Travel England and the Office for Health Improvement &amp; Disparities, released the latest version of their Active Design guidance. </a:t>
            </a:r>
            <a:br>
              <a:rPr lang="en-US" sz="1600" kern="100">
                <a:solidFill>
                  <a:schemeClr val="tx1"/>
                </a:solidFill>
                <a:effectLst/>
                <a:latin typeface="Arial" panose="020B0604020202020204" pitchFamily="34" charset="0"/>
                <a:cs typeface="Times New Roman" panose="02020603050405020304" pitchFamily="18" charset="0"/>
              </a:rPr>
            </a:br>
            <a:br>
              <a:rPr lang="en-US" sz="1600" kern="100">
                <a:solidFill>
                  <a:schemeClr val="tx1"/>
                </a:solidFill>
                <a:effectLst/>
                <a:latin typeface="Arial" panose="020B0604020202020204" pitchFamily="34" charset="0"/>
                <a:cs typeface="Times New Roman" panose="02020603050405020304" pitchFamily="18" charset="0"/>
              </a:rPr>
            </a:br>
            <a:r>
              <a:rPr lang="en-US" sz="1600" kern="100">
                <a:solidFill>
                  <a:schemeClr val="tx1"/>
                </a:solidFill>
                <a:effectLst/>
                <a:latin typeface="Arial" panose="020B0604020202020204" pitchFamily="34" charset="0"/>
                <a:cs typeface="Times New Roman" panose="02020603050405020304" pitchFamily="18" charset="0"/>
              </a:rPr>
              <a:t>This has been produced to help those involved in designing and adapting local </a:t>
            </a:r>
            <a:r>
              <a:rPr lang="en-US" sz="1600" kern="100" err="1">
                <a:solidFill>
                  <a:schemeClr val="tx1"/>
                </a:solidFill>
                <a:effectLst/>
                <a:latin typeface="Arial" panose="020B0604020202020204" pitchFamily="34" charset="0"/>
                <a:cs typeface="Times New Roman" panose="02020603050405020304" pitchFamily="18" charset="0"/>
              </a:rPr>
              <a:t>neighbourhoods</a:t>
            </a:r>
            <a:r>
              <a:rPr lang="en-US" sz="1600" kern="100">
                <a:solidFill>
                  <a:schemeClr val="tx1"/>
                </a:solidFill>
                <a:effectLst/>
                <a:latin typeface="Arial" panose="020B0604020202020204" pitchFamily="34" charset="0"/>
                <a:cs typeface="Times New Roman" panose="02020603050405020304" pitchFamily="18" charset="0"/>
              </a:rPr>
              <a:t> to create active environments as well as supporting people to get more active.</a:t>
            </a:r>
          </a:p>
        </p:txBody>
      </p:sp>
      <p:sp>
        <p:nvSpPr>
          <p:cNvPr id="4" name="Slide Number Placeholder 3"/>
          <p:cNvSpPr>
            <a:spLocks noGrp="1"/>
          </p:cNvSpPr>
          <p:nvPr>
            <p:ph type="sldNum" sz="quarter" idx="5"/>
          </p:nvPr>
        </p:nvSpPr>
        <p:spPr/>
        <p:txBody>
          <a:bodyPr/>
          <a:lstStyle/>
          <a:p>
            <a:fld id="{3C41E9D1-85D3-41CA-8ACD-962E253E04EC}" type="slidenum">
              <a:rPr lang="en-GB" smtClean="0"/>
              <a:t>2</a:t>
            </a:fld>
            <a:endParaRPr lang="en-GB"/>
          </a:p>
        </p:txBody>
      </p:sp>
    </p:spTree>
    <p:extLst>
      <p:ext uri="{BB962C8B-B14F-4D97-AF65-F5344CB8AC3E}">
        <p14:creationId xmlns:p14="http://schemas.microsoft.com/office/powerpoint/2010/main" val="3005487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nSpc>
                <a:spcPct val="107000"/>
              </a:lnSpc>
              <a:spcAft>
                <a:spcPts val="800"/>
              </a:spcAft>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Whilst nearly 64% of adults in England are active every week, there are still 25% of people doing less than 30 minutes of physical activity per week, with an additional 11% not meeting the 150 minutes recommended by the chief medical officer (Active Lives Survey, Nov 23/24 Adult Survey).</a:t>
            </a:r>
          </a:p>
          <a:p>
            <a:pPr marL="457200">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auto" latinLnBrk="0" hangingPunct="1">
              <a:lnSpc>
                <a:spcPct val="107000"/>
              </a:lnSpc>
              <a:spcBef>
                <a:spcPts val="0"/>
              </a:spcBef>
              <a:spcAft>
                <a:spcPts val="800"/>
              </a:spcAft>
              <a:buClrTx/>
              <a:buSzTx/>
              <a:buFontTx/>
              <a:buNone/>
              <a:tabLst/>
              <a:defRPr/>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Inactivity affects groups unequally, with women, people from ethnically diverse communities, people living in more deprived areas, people with disabilities, and people with long-term health conditions less likely to be active.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auto" latinLnBrk="0" hangingPunct="1">
              <a:lnSpc>
                <a:spcPct val="107000"/>
              </a:lnSpc>
              <a:spcBef>
                <a:spcPts val="0"/>
              </a:spcBef>
              <a:spcAft>
                <a:spcPts val="800"/>
              </a:spcAft>
              <a:buClrTx/>
              <a:buSzTx/>
              <a:buFontTx/>
              <a:buNone/>
              <a:tabLst/>
              <a:defRPr/>
            </a:pPr>
            <a:endParaRPr lang="en-GB" sz="1800" b="0" i="0" u="none" strike="noStrike" dirty="0">
              <a:solidFill>
                <a:srgbClr val="000000"/>
              </a:solidFill>
              <a:effectLst/>
              <a:latin typeface="Calibri" panose="020F0502020204030204" pitchFamily="34" charset="0"/>
            </a:endParaRPr>
          </a:p>
          <a:p>
            <a:pPr marL="457200">
              <a:lnSpc>
                <a:spcPct val="107000"/>
              </a:lnSpc>
              <a:spcAft>
                <a:spcPts val="800"/>
              </a:spcAft>
            </a:pP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457200">
              <a:lnSpc>
                <a:spcPct val="107000"/>
              </a:lnSpc>
              <a:spcAft>
                <a:spcPts val="800"/>
              </a:spcAft>
            </a:pP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C41E9D1-85D3-41CA-8ACD-962E253E04EC}" type="slidenum">
              <a:rPr lang="en-GB" smtClean="0"/>
              <a:t>3</a:t>
            </a:fld>
            <a:endParaRPr lang="en-GB"/>
          </a:p>
        </p:txBody>
      </p:sp>
    </p:spTree>
    <p:extLst>
      <p:ext uri="{BB962C8B-B14F-4D97-AF65-F5344CB8AC3E}">
        <p14:creationId xmlns:p14="http://schemas.microsoft.com/office/powerpoint/2010/main" val="1912916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A38F5-1EFA-F825-2782-9689295922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51B72A-987C-F954-863C-F9313E1EAE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B17028-94A0-623E-598A-75F58464EF7A}"/>
              </a:ext>
            </a:extLst>
          </p:cNvPr>
          <p:cNvSpPr>
            <a:spLocks noGrp="1"/>
          </p:cNvSpPr>
          <p:nvPr>
            <p:ph type="body" idx="1"/>
          </p:nvPr>
        </p:nvSpPr>
        <p:spPr/>
        <p:txBody>
          <a:bodyPr/>
          <a:lstStyle/>
          <a:p>
            <a:endParaRPr lang="en-US">
              <a:solidFill>
                <a:srgbClr val="000000"/>
              </a:solidFill>
              <a:latin typeface="Calibri" panose="020F0502020204030204" pitchFamily="34" charset="0"/>
            </a:endParaRPr>
          </a:p>
          <a:p>
            <a:pPr marL="457200">
              <a:lnSpc>
                <a:spcPct val="107000"/>
              </a:lnSpc>
              <a:spcAft>
                <a:spcPts val="800"/>
              </a:spcAft>
            </a:pPr>
            <a:r>
              <a:rPr lang="en-GB" sz="1800" kern="100">
                <a:effectLst/>
                <a:latin typeface="Arial" panose="020B0604020202020204" pitchFamily="34" charset="0"/>
                <a:ea typeface="Calibri" panose="020F0502020204030204" pitchFamily="34" charset="0"/>
                <a:cs typeface="Times New Roman" panose="02020603050405020304" pitchFamily="18" charset="0"/>
              </a:rPr>
              <a:t>The importance of this relates to the multiple physical and mental health benefits physical activity gives people, whereas inactivity increases the risk of developing chronic health conditions. For example, physical activity reduces risk of dementia by up to 30% and cardiovascular disease by up to 35%.</a:t>
            </a:r>
          </a:p>
          <a:p>
            <a:pPr marL="457200">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kern="100">
                <a:effectLst/>
                <a:latin typeface="Arial" panose="020B0604020202020204" pitchFamily="34" charset="0"/>
                <a:ea typeface="Calibri" panose="020F0502020204030204" pitchFamily="34" charset="0"/>
                <a:cs typeface="Times New Roman" panose="02020603050405020304" pitchFamily="18" charset="0"/>
              </a:rPr>
              <a:t>In the UK there is a great urgency to help promote physical activity as a lack of physical activity is associated with 1 in 6 deaths and is estimated to cost the UK £7.4 billion annually (UK Government, OHID). </a:t>
            </a:r>
          </a:p>
          <a:p>
            <a:pPr marL="457200">
              <a:lnSpc>
                <a:spcPct val="107000"/>
              </a:lnSpc>
              <a:spcAft>
                <a:spcPts val="800"/>
              </a:spcAft>
            </a:pPr>
            <a:endParaRPr lang="en-GB" sz="1800" kern="100">
              <a:effectLst/>
              <a:latin typeface="Arial" panose="020B0604020202020204" pitchFamily="34" charset="0"/>
              <a:ea typeface="Calibri" panose="020F0502020204030204" pitchFamily="34" charset="0"/>
              <a:cs typeface="Times New Roman" panose="02020603050405020304" pitchFamily="18" charset="0"/>
            </a:endParaRPr>
          </a:p>
          <a:p>
            <a:pPr marL="457200">
              <a:lnSpc>
                <a:spcPct val="107000"/>
              </a:lnSpc>
              <a:spcAft>
                <a:spcPts val="800"/>
              </a:spcAft>
              <a:tabLst>
                <a:tab pos="457200" algn="l"/>
              </a:tabLst>
            </a:pPr>
            <a:r>
              <a:rPr lang="en-US" sz="1800" kern="100">
                <a:effectLst/>
                <a:latin typeface="Arial" panose="020B0604020202020204" pitchFamily="34" charset="0"/>
                <a:ea typeface="Calibri" panose="020F0502020204030204" pitchFamily="34" charset="0"/>
                <a:cs typeface="Times New Roman" panose="02020603050405020304" pitchFamily="18" charset="0"/>
              </a:rPr>
              <a:t>The built environment makes an important contribution to public health.  As Chris Whitty put it at the TCPA 2022 Conference -“If you look back over the last 150 years, more has been done for public health by </a:t>
            </a:r>
            <a:r>
              <a:rPr lang="en-US" sz="1800" b="1" kern="100">
                <a:effectLst/>
                <a:latin typeface="Arial" panose="020B0604020202020204" pitchFamily="34" charset="0"/>
                <a:ea typeface="Calibri" panose="020F0502020204030204" pitchFamily="34" charset="0"/>
                <a:cs typeface="Times New Roman" panose="02020603050405020304" pitchFamily="18" charset="0"/>
              </a:rPr>
              <a:t>proper planning </a:t>
            </a:r>
            <a:r>
              <a:rPr lang="en-US" sz="1800" kern="100">
                <a:effectLst/>
                <a:latin typeface="Arial" panose="020B0604020202020204" pitchFamily="34" charset="0"/>
                <a:ea typeface="Calibri" panose="020F0502020204030204" pitchFamily="34" charset="0"/>
                <a:cs typeface="Times New Roman" panose="02020603050405020304" pitchFamily="18" charset="0"/>
              </a:rPr>
              <a:t>than almost any other intervention except perhaps vaccination’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07D6865-9BA3-91F7-003D-D2AB58910EAC}"/>
              </a:ext>
            </a:extLst>
          </p:cNvPr>
          <p:cNvSpPr>
            <a:spLocks noGrp="1"/>
          </p:cNvSpPr>
          <p:nvPr>
            <p:ph type="sldNum" sz="quarter" idx="5"/>
          </p:nvPr>
        </p:nvSpPr>
        <p:spPr/>
        <p:txBody>
          <a:bodyPr/>
          <a:lstStyle/>
          <a:p>
            <a:fld id="{02757292-9B77-4EC3-9AFB-36E47E286046}" type="slidenum">
              <a:rPr lang="en-GB" smtClean="0"/>
              <a:t>4</a:t>
            </a:fld>
            <a:endParaRPr lang="en-GB"/>
          </a:p>
        </p:txBody>
      </p:sp>
    </p:spTree>
    <p:extLst>
      <p:ext uri="{BB962C8B-B14F-4D97-AF65-F5344CB8AC3E}">
        <p14:creationId xmlns:p14="http://schemas.microsoft.com/office/powerpoint/2010/main" val="344801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nSpc>
                <a:spcPct val="107000"/>
              </a:lnSpc>
              <a:spcAft>
                <a:spcPts val="800"/>
              </a:spcAft>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Physical activity is more than just traditional sports such as rugby, cricket and football. It also includes everyday activities such as walking, cycling and even climbing the stairs. The graph on this slide presents data taken from Sport England’s Active Lives survey. It shows that these non-sporting activities actually make up 78% of the nation's activity. </a:t>
            </a:r>
          </a:p>
          <a:p>
            <a:pPr marL="457200">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These activities are those that can be done in the places around where people live, such as in the street, the park and within the local environment. Active Design can help encourage the design and layout of new and existing communities and neighbourhoods to create the opportunity for people to be active within their local environments. There is a real opportunity to improve health and wellbeing by increasing physical activity through design in everyday habits.  </a:t>
            </a:r>
          </a:p>
          <a:p>
            <a:pPr marL="457200">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It helps to reduce inequalities associated with accessing opportunities to be active and it also creates more environmentally friendly and sustainable places, increasing social inclusivity and creates more economic productivity.</a:t>
            </a:r>
          </a:p>
          <a:p>
            <a:pPr marL="457200">
              <a:lnSpc>
                <a:spcPct val="107000"/>
              </a:lnSpc>
              <a:spcAft>
                <a:spcPts val="800"/>
              </a:spcAft>
            </a:pP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0" indent="0" fontAlgn="base">
              <a:buFont typeface="Arial" panose="020B0604020202020204" pitchFamily="34" charset="0"/>
              <a:buNone/>
            </a:pPr>
            <a:endParaRPr lang="en-GB" sz="2800" dirty="0">
              <a:cs typeface="Poppins Light" panose="00000400000000000000" pitchFamily="2" charset="0"/>
            </a:endParaRPr>
          </a:p>
          <a:p>
            <a:pPr defTabSz="609585"/>
            <a:endParaRPr lang="en-GB" sz="1600" dirty="0">
              <a:latin typeface="Poppins Light" panose="00000400000000000000" pitchFamily="2" charset="0"/>
              <a:cs typeface="Poppins Light" panose="00000400000000000000" pitchFamily="2" charset="0"/>
            </a:endParaRPr>
          </a:p>
          <a:p>
            <a:pPr marL="457200">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C41E9D1-85D3-41CA-8ACD-962E253E04EC}" type="slidenum">
              <a:rPr lang="en-GB" smtClean="0"/>
              <a:t>5</a:t>
            </a:fld>
            <a:endParaRPr lang="en-GB"/>
          </a:p>
        </p:txBody>
      </p:sp>
    </p:spTree>
    <p:extLst>
      <p:ext uri="{BB962C8B-B14F-4D97-AF65-F5344CB8AC3E}">
        <p14:creationId xmlns:p14="http://schemas.microsoft.com/office/powerpoint/2010/main" val="4189808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nSpc>
                <a:spcPct val="107000"/>
              </a:lnSpc>
              <a:spcAft>
                <a:spcPts val="8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Sport England’s mission is to try and make sport and physical activity a normal part of life for everyone in England.    </a:t>
            </a:r>
          </a:p>
          <a:p>
            <a:pPr marL="457200">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The built environment plays a vital part in encouraging people to be active, and that’s why Active Environments are one of the five big issues in Sport England’s 10-year Strategy, Uniting the Movement.   </a:t>
            </a:r>
          </a:p>
          <a:p>
            <a:pPr marL="457200">
              <a:lnSpc>
                <a:spcPct val="107000"/>
              </a:lnSpc>
              <a:spcAft>
                <a:spcPts val="800"/>
              </a:spcAft>
            </a:pPr>
            <a:endParaRPr lang="en-US"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457200" marR="0" lvl="0" indent="0" algn="l" defTabSz="914400" rtl="0" eaLnBrk="1" fontAlgn="auto" latinLnBrk="0" hangingPunct="1">
              <a:lnSpc>
                <a:spcPct val="107000"/>
              </a:lnSpc>
              <a:spcBef>
                <a:spcPts val="0"/>
              </a:spcBef>
              <a:spcAft>
                <a:spcPts val="800"/>
              </a:spcAft>
              <a:buClrTx/>
              <a:buSzTx/>
              <a:buFontTx/>
              <a:buNone/>
              <a:tabLst/>
              <a:defRPr/>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As the strategy puts it - There’s no such thing as a ‘neutral space’. The places and spaces around us can have a positive or negative impact on whether, how, when, and where we move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757292-9B77-4EC3-9AFB-36E47E286046}" type="slidenum">
              <a:rPr lang="en-GB" smtClean="0"/>
              <a:t>6</a:t>
            </a:fld>
            <a:endParaRPr lang="en-GB"/>
          </a:p>
        </p:txBody>
      </p:sp>
    </p:spTree>
    <p:extLst>
      <p:ext uri="{BB962C8B-B14F-4D97-AF65-F5344CB8AC3E}">
        <p14:creationId xmlns:p14="http://schemas.microsoft.com/office/powerpoint/2010/main" val="1065616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noProof="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One of the challenges of delivering Active Design in place is that physical activity and sport per se, is often not high on a local authority’s agenda compared to all the other pressures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noProof="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Many of the urban design elements of an Active Environment can be interventions that support these other agendas, such as creating green open spaces can help with increasing biodiversity and air quality, or providing connected active travel routes can provide transport options, therefore reducing CO2 emissions. </a:t>
            </a:r>
            <a:endParaRPr lang="en-GB" sz="1800" kern="100" noProof="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noProof="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noProof="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Active Environments can then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noProof="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00" noProof="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Lowering carbon emissions enabling better air quality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00" noProof="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Reduce social inequality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00" noProof="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Economic productivity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00" noProof="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More environmentally friendly spaces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00" noProof="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Reduce the cost to health services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00" noProof="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Increase biodiversity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chemeClr val="tx1"/>
              </a:solidFill>
              <a:effectLst/>
              <a:uLnTx/>
              <a:uFillTx/>
              <a:latin typeface="Poppins" panose="00000500000000000000" pitchFamily="2" charset="0"/>
              <a:ea typeface="Times New Roman" panose="02020603050405020304" pitchFamily="18"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schemeClr val="tx1"/>
              </a:solidFill>
              <a:effectLst/>
              <a:uLnTx/>
              <a:uFillTx/>
              <a:latin typeface="Poppins" panose="00000500000000000000" pitchFamily="2" charset="0"/>
              <a:ea typeface="Times New Roman" panose="02020603050405020304" pitchFamily="18" charset="0"/>
              <a:cs typeface="Poppins" panose="00000500000000000000"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chemeClr val="tx1"/>
              </a:solidFill>
              <a:effectLst/>
              <a:uLnTx/>
              <a:uFillTx/>
              <a:latin typeface="Poppins" panose="00000500000000000000" pitchFamily="2" charset="0"/>
              <a:ea typeface="Times New Roman" panose="02020603050405020304" pitchFamily="18" charset="0"/>
              <a:cs typeface="Poppins" panose="000005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Poppins Light"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Poppins Light" pitchFamily="2" charset="77"/>
              <a:ea typeface="+mn-ea"/>
              <a:cs typeface="+mn-cs"/>
            </a:endParaRPr>
          </a:p>
        </p:txBody>
      </p:sp>
    </p:spTree>
    <p:extLst>
      <p:ext uri="{BB962C8B-B14F-4D97-AF65-F5344CB8AC3E}">
        <p14:creationId xmlns:p14="http://schemas.microsoft.com/office/powerpoint/2010/main" val="3939336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Arial" panose="020B0604020202020204" pitchFamily="34" charset="0"/>
                <a:ea typeface="Calibri" panose="020F0502020204030204" pitchFamily="34" charset="0"/>
              </a:rPr>
              <a:t>The following video gives an overview of the topic and is a useful starting point. </a:t>
            </a:r>
          </a:p>
          <a:p>
            <a:endParaRPr lang="en-GB" sz="1800">
              <a:effectLst/>
              <a:latin typeface="Arial" panose="020B0604020202020204" pitchFamily="34" charset="0"/>
            </a:endParaRPr>
          </a:p>
          <a:p>
            <a:r>
              <a:rPr lang="en-GB" sz="1800">
                <a:effectLst/>
                <a:latin typeface="Arial" panose="020B0604020202020204" pitchFamily="34" charset="0"/>
              </a:rPr>
              <a:t>Video Length -  3:44</a:t>
            </a:r>
            <a:endParaRPr lang="en-GB"/>
          </a:p>
        </p:txBody>
      </p:sp>
      <p:sp>
        <p:nvSpPr>
          <p:cNvPr id="4" name="Slide Number Placeholder 3"/>
          <p:cNvSpPr>
            <a:spLocks noGrp="1"/>
          </p:cNvSpPr>
          <p:nvPr>
            <p:ph type="sldNum" sz="quarter" idx="5"/>
          </p:nvPr>
        </p:nvSpPr>
        <p:spPr/>
        <p:txBody>
          <a:bodyPr/>
          <a:lstStyle/>
          <a:p>
            <a:fld id="{3C41E9D1-85D3-41CA-8ACD-962E253E04EC}" type="slidenum">
              <a:rPr lang="en-GB" smtClean="0"/>
              <a:t>8</a:t>
            </a:fld>
            <a:endParaRPr lang="en-GB"/>
          </a:p>
        </p:txBody>
      </p:sp>
    </p:spTree>
    <p:extLst>
      <p:ext uri="{BB962C8B-B14F-4D97-AF65-F5344CB8AC3E}">
        <p14:creationId xmlns:p14="http://schemas.microsoft.com/office/powerpoint/2010/main" val="2003139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nSpc>
                <a:spcPct val="107000"/>
              </a:lnSpc>
              <a:spcAft>
                <a:spcPts val="800"/>
              </a:spcAft>
            </a:pPr>
            <a:r>
              <a:rPr lang="en-GB" sz="1800" kern="100">
                <a:effectLst/>
                <a:latin typeface="Arial" panose="020B0604020202020204" pitchFamily="34" charset="0"/>
                <a:ea typeface="Calibri" panose="020F0502020204030204" pitchFamily="34" charset="0"/>
                <a:cs typeface="Times New Roman" panose="02020603050405020304" pitchFamily="18" charset="0"/>
              </a:rPr>
              <a:t>The diagram on the screen depicts the overall active design themes and principals which are centred by the foundational principal of Activity For All.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kern="100">
                <a:effectLst/>
                <a:latin typeface="Arial" panose="020B0604020202020204" pitchFamily="34" charset="0"/>
                <a:ea typeface="Calibri" panose="020F0502020204030204" pitchFamily="34" charset="0"/>
                <a:cs typeface="Times New Roman" panose="02020603050405020304" pitchFamily="18" charset="0"/>
              </a:rPr>
              <a:t>At the centre of the diagram the foundational principle ‘activity for all’ underpins all of the principles and then the remaining 9 principles of active design are grouped under three main themes which are:</a:t>
            </a:r>
          </a:p>
          <a:p>
            <a:pPr marL="457200">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pPr>
            <a:r>
              <a:rPr lang="en-GB" sz="1800" kern="100">
                <a:effectLst/>
                <a:latin typeface="Arial" panose="020B0604020202020204" pitchFamily="34" charset="0"/>
                <a:ea typeface="Calibri" panose="020F0502020204030204" pitchFamily="34" charset="0"/>
                <a:cs typeface="Times New Roman" panose="02020603050405020304" pitchFamily="18" charset="0"/>
              </a:rPr>
              <a:t>Theme 1: Supporting Active Travel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pPr>
            <a:r>
              <a:rPr lang="en-GB" sz="1800" kern="100">
                <a:effectLst/>
                <a:latin typeface="Arial" panose="020B0604020202020204" pitchFamily="34" charset="0"/>
                <a:ea typeface="Calibri" panose="020F0502020204030204" pitchFamily="34" charset="0"/>
                <a:cs typeface="Times New Roman" panose="02020603050405020304" pitchFamily="18" charset="0"/>
              </a:rPr>
              <a:t>Theme 2: Active, High-Quality Places and Spaces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pPr>
            <a:r>
              <a:rPr lang="en-GB" sz="1800" kern="100">
                <a:effectLst/>
                <a:latin typeface="Arial" panose="020B0604020202020204" pitchFamily="34" charset="0"/>
                <a:ea typeface="Calibri" panose="020F0502020204030204" pitchFamily="34" charset="0"/>
                <a:cs typeface="Times New Roman" panose="02020603050405020304" pitchFamily="18" charset="0"/>
              </a:rPr>
              <a:t>Theme 3: Creating and Maintaining Activity </a:t>
            </a:r>
          </a:p>
          <a:p>
            <a:pPr marL="457200" indent="457200">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en-GB" sz="1800" kern="100">
                <a:effectLst/>
                <a:latin typeface="Arial" panose="020B0604020202020204" pitchFamily="34" charset="0"/>
                <a:ea typeface="Calibri" panose="020F0502020204030204" pitchFamily="34" charset="0"/>
                <a:cs typeface="Times New Roman" panose="02020603050405020304" pitchFamily="18" charset="0"/>
              </a:rPr>
              <a:t>These can be seen by the three segregating colours on the diagram. </a:t>
            </a:r>
          </a:p>
          <a:p>
            <a:pPr indent="457200">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en-GB" sz="1800" kern="100">
                <a:effectLst/>
                <a:latin typeface="Arial" panose="020B0604020202020204" pitchFamily="34" charset="0"/>
                <a:ea typeface="Calibri" panose="020F0502020204030204" pitchFamily="34" charset="0"/>
                <a:cs typeface="Times New Roman" panose="02020603050405020304" pitchFamily="18" charset="0"/>
              </a:rPr>
              <a:t>The 10 Active Design Principles are: </a:t>
            </a:r>
          </a:p>
          <a:p>
            <a:pPr indent="457200">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kern="100">
                <a:effectLst/>
                <a:latin typeface="Arial" panose="020B0604020202020204" pitchFamily="34" charset="0"/>
                <a:ea typeface="Calibri" panose="020F0502020204030204" pitchFamily="34" charset="0"/>
                <a:cs typeface="Times New Roman" panose="02020603050405020304" pitchFamily="18" charset="0"/>
              </a:rPr>
              <a:t>Activity for all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kern="100">
                <a:effectLst/>
                <a:latin typeface="Arial" panose="020B0604020202020204" pitchFamily="34" charset="0"/>
                <a:ea typeface="Calibri" panose="020F0502020204030204" pitchFamily="34" charset="0"/>
                <a:cs typeface="Times New Roman" panose="02020603050405020304" pitchFamily="18" charset="0"/>
              </a:rPr>
              <a:t>Walkable communities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kern="100">
                <a:effectLst/>
                <a:latin typeface="Arial" panose="020B0604020202020204" pitchFamily="34" charset="0"/>
                <a:ea typeface="Calibri" panose="020F0502020204030204" pitchFamily="34" charset="0"/>
                <a:cs typeface="Times New Roman" panose="02020603050405020304" pitchFamily="18" charset="0"/>
              </a:rPr>
              <a:t>Providing connected active travel routes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kern="100">
                <a:effectLst/>
                <a:latin typeface="Arial" panose="020B0604020202020204" pitchFamily="34" charset="0"/>
                <a:ea typeface="Calibri" panose="020F0502020204030204" pitchFamily="34" charset="0"/>
                <a:cs typeface="Times New Roman" panose="02020603050405020304" pitchFamily="18" charset="0"/>
              </a:rPr>
              <a:t>Mixing uses and co-locating facilities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kern="100">
                <a:effectLst/>
                <a:latin typeface="Arial" panose="020B0604020202020204" pitchFamily="34" charset="0"/>
                <a:ea typeface="Calibri" panose="020F0502020204030204" pitchFamily="34" charset="0"/>
                <a:cs typeface="Times New Roman" panose="02020603050405020304" pitchFamily="18" charset="0"/>
              </a:rPr>
              <a:t>Networks of multi-functional open spaces</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kern="100">
                <a:effectLst/>
                <a:latin typeface="Arial" panose="020B0604020202020204" pitchFamily="34" charset="0"/>
                <a:ea typeface="Calibri" panose="020F0502020204030204" pitchFamily="34" charset="0"/>
                <a:cs typeface="Times New Roman" panose="02020603050405020304" pitchFamily="18" charset="0"/>
              </a:rPr>
              <a:t>High quality streets and spaces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kern="100">
                <a:effectLst/>
                <a:latin typeface="Arial" panose="020B0604020202020204" pitchFamily="34" charset="0"/>
                <a:ea typeface="Calibri" panose="020F0502020204030204" pitchFamily="34" charset="0"/>
                <a:cs typeface="Times New Roman" panose="02020603050405020304" pitchFamily="18" charset="0"/>
              </a:rPr>
              <a:t>Providing activity infrastructure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kern="100">
                <a:effectLst/>
                <a:latin typeface="Arial" panose="020B0604020202020204" pitchFamily="34" charset="0"/>
                <a:ea typeface="Calibri" panose="020F0502020204030204" pitchFamily="34" charset="0"/>
                <a:cs typeface="Times New Roman" panose="02020603050405020304" pitchFamily="18" charset="0"/>
              </a:rPr>
              <a:t>Active buildings inside and out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kern="100">
                <a:effectLst/>
                <a:latin typeface="Arial" panose="020B0604020202020204" pitchFamily="34" charset="0"/>
                <a:ea typeface="Calibri" panose="020F0502020204030204" pitchFamily="34" charset="0"/>
                <a:cs typeface="Times New Roman" panose="02020603050405020304" pitchFamily="18" charset="0"/>
              </a:rPr>
              <a:t>Maintaining high quality flexible spaces</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sz="1800" kern="100">
                <a:effectLst/>
                <a:latin typeface="Arial" panose="020B0604020202020204" pitchFamily="34" charset="0"/>
                <a:ea typeface="Calibri" panose="020F0502020204030204" pitchFamily="34" charset="0"/>
                <a:cs typeface="Times New Roman" panose="02020603050405020304" pitchFamily="18" charset="0"/>
              </a:rPr>
              <a:t>Activating spaces </a:t>
            </a:r>
          </a:p>
          <a:p>
            <a:pPr marL="0" lvl="0" indent="0">
              <a:lnSpc>
                <a:spcPct val="107000"/>
              </a:lnSpc>
              <a:spcAft>
                <a:spcPts val="800"/>
              </a:spcAft>
              <a:buFont typeface="+mj-lt"/>
              <a:buNone/>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1143000">
              <a:lnSpc>
                <a:spcPct val="107000"/>
              </a:lnSpc>
              <a:spcAft>
                <a:spcPts val="800"/>
              </a:spcAft>
            </a:pPr>
            <a:r>
              <a:rPr lang="en-GB" sz="1800" kern="100">
                <a:effectLst/>
                <a:latin typeface="Arial" panose="020B0604020202020204" pitchFamily="34" charset="0"/>
                <a:ea typeface="Calibri" panose="020F0502020204030204" pitchFamily="34" charset="0"/>
                <a:cs typeface="Times New Roman" panose="02020603050405020304" pitchFamily="18" charset="0"/>
              </a:rPr>
              <a:t>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3C41E9D1-85D3-41CA-8ACD-962E253E04EC}" type="slidenum">
              <a:rPr lang="en-GB" smtClean="0"/>
              <a:t>9</a:t>
            </a:fld>
            <a:endParaRPr lang="en-GB"/>
          </a:p>
        </p:txBody>
      </p:sp>
    </p:spTree>
    <p:extLst>
      <p:ext uri="{BB962C8B-B14F-4D97-AF65-F5344CB8AC3E}">
        <p14:creationId xmlns:p14="http://schemas.microsoft.com/office/powerpoint/2010/main" val="333029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1E072-5B43-0FDD-00E3-F8B7E74682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3ABA177-26B2-C582-E943-2690F8C2CD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27D3079-A17A-3C82-9217-6CDF71DE1378}"/>
              </a:ext>
            </a:extLst>
          </p:cNvPr>
          <p:cNvSpPr>
            <a:spLocks noGrp="1"/>
          </p:cNvSpPr>
          <p:nvPr>
            <p:ph type="dt" sz="half" idx="10"/>
          </p:nvPr>
        </p:nvSpPr>
        <p:spPr/>
        <p:txBody>
          <a:bodyPr/>
          <a:lstStyle/>
          <a:p>
            <a:fld id="{91CBBDA0-22F0-40AD-AB8D-7112EFCDDF55}" type="datetimeFigureOut">
              <a:rPr lang="en-GB" smtClean="0"/>
              <a:t>17/11/2025</a:t>
            </a:fld>
            <a:endParaRPr lang="en-GB"/>
          </a:p>
        </p:txBody>
      </p:sp>
      <p:sp>
        <p:nvSpPr>
          <p:cNvPr id="5" name="Footer Placeholder 4">
            <a:extLst>
              <a:ext uri="{FF2B5EF4-FFF2-40B4-BE49-F238E27FC236}">
                <a16:creationId xmlns:a16="http://schemas.microsoft.com/office/drawing/2014/main" id="{61B88C3B-EDC9-FBAC-3D0B-732595D2AA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2BBA6-C0A7-3854-F33D-C0FA67F5CCD2}"/>
              </a:ext>
            </a:extLst>
          </p:cNvPr>
          <p:cNvSpPr>
            <a:spLocks noGrp="1"/>
          </p:cNvSpPr>
          <p:nvPr>
            <p:ph type="sldNum" sz="quarter" idx="12"/>
          </p:nvPr>
        </p:nvSpPr>
        <p:spPr/>
        <p:txBody>
          <a:bodyPr/>
          <a:lstStyle/>
          <a:p>
            <a:fld id="{BE7B99B1-E5FB-4DCD-852C-39C03606FD23}" type="slidenum">
              <a:rPr lang="en-GB" smtClean="0"/>
              <a:t>‹#›</a:t>
            </a:fld>
            <a:endParaRPr lang="en-GB"/>
          </a:p>
        </p:txBody>
      </p:sp>
    </p:spTree>
    <p:extLst>
      <p:ext uri="{BB962C8B-B14F-4D97-AF65-F5344CB8AC3E}">
        <p14:creationId xmlns:p14="http://schemas.microsoft.com/office/powerpoint/2010/main" val="514696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1BC16-EFCA-546D-F151-F8121861579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A9BD10-ED89-93AE-5FFE-89740B95D9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305CC1-599B-D298-AAA9-61AD8C162783}"/>
              </a:ext>
            </a:extLst>
          </p:cNvPr>
          <p:cNvSpPr>
            <a:spLocks noGrp="1"/>
          </p:cNvSpPr>
          <p:nvPr>
            <p:ph type="dt" sz="half" idx="10"/>
          </p:nvPr>
        </p:nvSpPr>
        <p:spPr/>
        <p:txBody>
          <a:bodyPr/>
          <a:lstStyle/>
          <a:p>
            <a:fld id="{91CBBDA0-22F0-40AD-AB8D-7112EFCDDF55}" type="datetimeFigureOut">
              <a:rPr lang="en-GB" smtClean="0"/>
              <a:t>17/11/2025</a:t>
            </a:fld>
            <a:endParaRPr lang="en-GB"/>
          </a:p>
        </p:txBody>
      </p:sp>
      <p:sp>
        <p:nvSpPr>
          <p:cNvPr id="5" name="Footer Placeholder 4">
            <a:extLst>
              <a:ext uri="{FF2B5EF4-FFF2-40B4-BE49-F238E27FC236}">
                <a16:creationId xmlns:a16="http://schemas.microsoft.com/office/drawing/2014/main" id="{F8D803CB-6567-FE72-4537-DFBDB9322F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CFC15C-FDFB-5A84-7F68-443C55D7CB7A}"/>
              </a:ext>
            </a:extLst>
          </p:cNvPr>
          <p:cNvSpPr>
            <a:spLocks noGrp="1"/>
          </p:cNvSpPr>
          <p:nvPr>
            <p:ph type="sldNum" sz="quarter" idx="12"/>
          </p:nvPr>
        </p:nvSpPr>
        <p:spPr/>
        <p:txBody>
          <a:bodyPr/>
          <a:lstStyle/>
          <a:p>
            <a:fld id="{BE7B99B1-E5FB-4DCD-852C-39C03606FD23}" type="slidenum">
              <a:rPr lang="en-GB" smtClean="0"/>
              <a:t>‹#›</a:t>
            </a:fld>
            <a:endParaRPr lang="en-GB"/>
          </a:p>
        </p:txBody>
      </p:sp>
    </p:spTree>
    <p:extLst>
      <p:ext uri="{BB962C8B-B14F-4D97-AF65-F5344CB8AC3E}">
        <p14:creationId xmlns:p14="http://schemas.microsoft.com/office/powerpoint/2010/main" val="2499737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49B704-475A-9161-5DE9-247537574F2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C5B35F-0EA3-870D-B193-F0DF9F0585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E993B3-8BFC-E786-CD00-FA7673A407B3}"/>
              </a:ext>
            </a:extLst>
          </p:cNvPr>
          <p:cNvSpPr>
            <a:spLocks noGrp="1"/>
          </p:cNvSpPr>
          <p:nvPr>
            <p:ph type="dt" sz="half" idx="10"/>
          </p:nvPr>
        </p:nvSpPr>
        <p:spPr/>
        <p:txBody>
          <a:bodyPr/>
          <a:lstStyle/>
          <a:p>
            <a:fld id="{91CBBDA0-22F0-40AD-AB8D-7112EFCDDF55}" type="datetimeFigureOut">
              <a:rPr lang="en-GB" smtClean="0"/>
              <a:t>17/11/2025</a:t>
            </a:fld>
            <a:endParaRPr lang="en-GB"/>
          </a:p>
        </p:txBody>
      </p:sp>
      <p:sp>
        <p:nvSpPr>
          <p:cNvPr id="5" name="Footer Placeholder 4">
            <a:extLst>
              <a:ext uri="{FF2B5EF4-FFF2-40B4-BE49-F238E27FC236}">
                <a16:creationId xmlns:a16="http://schemas.microsoft.com/office/drawing/2014/main" id="{D4442B3C-A2FD-B303-45A5-7C852ECE8F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F951D9-22D1-16BF-C03F-F15983542D20}"/>
              </a:ext>
            </a:extLst>
          </p:cNvPr>
          <p:cNvSpPr>
            <a:spLocks noGrp="1"/>
          </p:cNvSpPr>
          <p:nvPr>
            <p:ph type="sldNum" sz="quarter" idx="12"/>
          </p:nvPr>
        </p:nvSpPr>
        <p:spPr/>
        <p:txBody>
          <a:bodyPr/>
          <a:lstStyle/>
          <a:p>
            <a:fld id="{BE7B99B1-E5FB-4DCD-852C-39C03606FD23}" type="slidenum">
              <a:rPr lang="en-GB" smtClean="0"/>
              <a:t>‹#›</a:t>
            </a:fld>
            <a:endParaRPr lang="en-GB"/>
          </a:p>
        </p:txBody>
      </p:sp>
    </p:spTree>
    <p:extLst>
      <p:ext uri="{BB962C8B-B14F-4D97-AF65-F5344CB8AC3E}">
        <p14:creationId xmlns:p14="http://schemas.microsoft.com/office/powerpoint/2010/main" val="451969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287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D81F4-B5A0-030B-463E-8F0EA9C19B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620355-5EB5-DCFA-65BB-67422A940E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951B4D-A4BB-CAB7-4BAE-30BD5174F1F8}"/>
              </a:ext>
            </a:extLst>
          </p:cNvPr>
          <p:cNvSpPr>
            <a:spLocks noGrp="1"/>
          </p:cNvSpPr>
          <p:nvPr>
            <p:ph type="dt" sz="half" idx="10"/>
          </p:nvPr>
        </p:nvSpPr>
        <p:spPr/>
        <p:txBody>
          <a:bodyPr/>
          <a:lstStyle/>
          <a:p>
            <a:fld id="{91CBBDA0-22F0-40AD-AB8D-7112EFCDDF55}" type="datetimeFigureOut">
              <a:rPr lang="en-GB" smtClean="0"/>
              <a:t>17/11/2025</a:t>
            </a:fld>
            <a:endParaRPr lang="en-GB"/>
          </a:p>
        </p:txBody>
      </p:sp>
      <p:sp>
        <p:nvSpPr>
          <p:cNvPr id="5" name="Footer Placeholder 4">
            <a:extLst>
              <a:ext uri="{FF2B5EF4-FFF2-40B4-BE49-F238E27FC236}">
                <a16:creationId xmlns:a16="http://schemas.microsoft.com/office/drawing/2014/main" id="{062BD081-2612-AA90-DA8A-6E373669F3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6F3217-C1E2-075F-3247-764A0B53F7AF}"/>
              </a:ext>
            </a:extLst>
          </p:cNvPr>
          <p:cNvSpPr>
            <a:spLocks noGrp="1"/>
          </p:cNvSpPr>
          <p:nvPr>
            <p:ph type="sldNum" sz="quarter" idx="12"/>
          </p:nvPr>
        </p:nvSpPr>
        <p:spPr/>
        <p:txBody>
          <a:bodyPr/>
          <a:lstStyle/>
          <a:p>
            <a:fld id="{BE7B99B1-E5FB-4DCD-852C-39C03606FD23}" type="slidenum">
              <a:rPr lang="en-GB" smtClean="0"/>
              <a:t>‹#›</a:t>
            </a:fld>
            <a:endParaRPr lang="en-GB"/>
          </a:p>
        </p:txBody>
      </p:sp>
    </p:spTree>
    <p:extLst>
      <p:ext uri="{BB962C8B-B14F-4D97-AF65-F5344CB8AC3E}">
        <p14:creationId xmlns:p14="http://schemas.microsoft.com/office/powerpoint/2010/main" val="920348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5C6B7-9A67-47A5-0B03-D32ECAADF3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0C4F1D8-B727-72A4-75FA-02AF6F030C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0C2C40-3A44-6DD1-E22A-88915193EA1E}"/>
              </a:ext>
            </a:extLst>
          </p:cNvPr>
          <p:cNvSpPr>
            <a:spLocks noGrp="1"/>
          </p:cNvSpPr>
          <p:nvPr>
            <p:ph type="dt" sz="half" idx="10"/>
          </p:nvPr>
        </p:nvSpPr>
        <p:spPr/>
        <p:txBody>
          <a:bodyPr/>
          <a:lstStyle/>
          <a:p>
            <a:fld id="{91CBBDA0-22F0-40AD-AB8D-7112EFCDDF55}" type="datetimeFigureOut">
              <a:rPr lang="en-GB" smtClean="0"/>
              <a:t>17/11/2025</a:t>
            </a:fld>
            <a:endParaRPr lang="en-GB"/>
          </a:p>
        </p:txBody>
      </p:sp>
      <p:sp>
        <p:nvSpPr>
          <p:cNvPr id="5" name="Footer Placeholder 4">
            <a:extLst>
              <a:ext uri="{FF2B5EF4-FFF2-40B4-BE49-F238E27FC236}">
                <a16:creationId xmlns:a16="http://schemas.microsoft.com/office/drawing/2014/main" id="{2F140986-DDD2-2E20-FD3D-6E0BF4F9D2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F9ACF8-4E3B-2FCC-A550-A4D46710BAEE}"/>
              </a:ext>
            </a:extLst>
          </p:cNvPr>
          <p:cNvSpPr>
            <a:spLocks noGrp="1"/>
          </p:cNvSpPr>
          <p:nvPr>
            <p:ph type="sldNum" sz="quarter" idx="12"/>
          </p:nvPr>
        </p:nvSpPr>
        <p:spPr/>
        <p:txBody>
          <a:bodyPr/>
          <a:lstStyle/>
          <a:p>
            <a:fld id="{BE7B99B1-E5FB-4DCD-852C-39C03606FD23}" type="slidenum">
              <a:rPr lang="en-GB" smtClean="0"/>
              <a:t>‹#›</a:t>
            </a:fld>
            <a:endParaRPr lang="en-GB"/>
          </a:p>
        </p:txBody>
      </p:sp>
    </p:spTree>
    <p:extLst>
      <p:ext uri="{BB962C8B-B14F-4D97-AF65-F5344CB8AC3E}">
        <p14:creationId xmlns:p14="http://schemas.microsoft.com/office/powerpoint/2010/main" val="4192560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8E058-4D43-0FDD-18A1-11D7D1AD95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782EBC-6981-6318-1E33-E2A03B7686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CD32412-6E4D-806C-CB2D-8C19AA0C8C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91C3518-FAAC-3141-8F1E-E0F441F0EC52}"/>
              </a:ext>
            </a:extLst>
          </p:cNvPr>
          <p:cNvSpPr>
            <a:spLocks noGrp="1"/>
          </p:cNvSpPr>
          <p:nvPr>
            <p:ph type="dt" sz="half" idx="10"/>
          </p:nvPr>
        </p:nvSpPr>
        <p:spPr/>
        <p:txBody>
          <a:bodyPr/>
          <a:lstStyle/>
          <a:p>
            <a:fld id="{91CBBDA0-22F0-40AD-AB8D-7112EFCDDF55}" type="datetimeFigureOut">
              <a:rPr lang="en-GB" smtClean="0"/>
              <a:t>17/11/2025</a:t>
            </a:fld>
            <a:endParaRPr lang="en-GB"/>
          </a:p>
        </p:txBody>
      </p:sp>
      <p:sp>
        <p:nvSpPr>
          <p:cNvPr id="6" name="Footer Placeholder 5">
            <a:extLst>
              <a:ext uri="{FF2B5EF4-FFF2-40B4-BE49-F238E27FC236}">
                <a16:creationId xmlns:a16="http://schemas.microsoft.com/office/drawing/2014/main" id="{88A2DBD6-921B-488A-E834-CD17E477B1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727AB0-F0C0-3BA1-E12C-1A80D2C1CF8B}"/>
              </a:ext>
            </a:extLst>
          </p:cNvPr>
          <p:cNvSpPr>
            <a:spLocks noGrp="1"/>
          </p:cNvSpPr>
          <p:nvPr>
            <p:ph type="sldNum" sz="quarter" idx="12"/>
          </p:nvPr>
        </p:nvSpPr>
        <p:spPr/>
        <p:txBody>
          <a:bodyPr/>
          <a:lstStyle/>
          <a:p>
            <a:fld id="{BE7B99B1-E5FB-4DCD-852C-39C03606FD23}" type="slidenum">
              <a:rPr lang="en-GB" smtClean="0"/>
              <a:t>‹#›</a:t>
            </a:fld>
            <a:endParaRPr lang="en-GB"/>
          </a:p>
        </p:txBody>
      </p:sp>
    </p:spTree>
    <p:extLst>
      <p:ext uri="{BB962C8B-B14F-4D97-AF65-F5344CB8AC3E}">
        <p14:creationId xmlns:p14="http://schemas.microsoft.com/office/powerpoint/2010/main" val="1926421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66852-271D-0C95-C751-70599455073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EBF393-1035-551F-235E-A373AF9F3C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BE4D63-56D6-437F-465C-4C27DD44A5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3680E5B-4D5D-AE1A-D8C5-138B6BE2D5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8A7D79-F2B8-FC97-A944-6F7C610736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6B0FEB6-C00C-E620-9DF1-6983F2F01E8E}"/>
              </a:ext>
            </a:extLst>
          </p:cNvPr>
          <p:cNvSpPr>
            <a:spLocks noGrp="1"/>
          </p:cNvSpPr>
          <p:nvPr>
            <p:ph type="dt" sz="half" idx="10"/>
          </p:nvPr>
        </p:nvSpPr>
        <p:spPr/>
        <p:txBody>
          <a:bodyPr/>
          <a:lstStyle/>
          <a:p>
            <a:fld id="{91CBBDA0-22F0-40AD-AB8D-7112EFCDDF55}" type="datetimeFigureOut">
              <a:rPr lang="en-GB" smtClean="0"/>
              <a:t>17/11/2025</a:t>
            </a:fld>
            <a:endParaRPr lang="en-GB"/>
          </a:p>
        </p:txBody>
      </p:sp>
      <p:sp>
        <p:nvSpPr>
          <p:cNvPr id="8" name="Footer Placeholder 7">
            <a:extLst>
              <a:ext uri="{FF2B5EF4-FFF2-40B4-BE49-F238E27FC236}">
                <a16:creationId xmlns:a16="http://schemas.microsoft.com/office/drawing/2014/main" id="{5A2E11D2-C496-10E1-151A-0B2461EA468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F2E143F-A8C9-E57A-EDC6-6A935AFBEE11}"/>
              </a:ext>
            </a:extLst>
          </p:cNvPr>
          <p:cNvSpPr>
            <a:spLocks noGrp="1"/>
          </p:cNvSpPr>
          <p:nvPr>
            <p:ph type="sldNum" sz="quarter" idx="12"/>
          </p:nvPr>
        </p:nvSpPr>
        <p:spPr/>
        <p:txBody>
          <a:bodyPr/>
          <a:lstStyle/>
          <a:p>
            <a:fld id="{BE7B99B1-E5FB-4DCD-852C-39C03606FD23}" type="slidenum">
              <a:rPr lang="en-GB" smtClean="0"/>
              <a:t>‹#›</a:t>
            </a:fld>
            <a:endParaRPr lang="en-GB"/>
          </a:p>
        </p:txBody>
      </p:sp>
    </p:spTree>
    <p:extLst>
      <p:ext uri="{BB962C8B-B14F-4D97-AF65-F5344CB8AC3E}">
        <p14:creationId xmlns:p14="http://schemas.microsoft.com/office/powerpoint/2010/main" val="3322863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7481A-4DF3-0AF5-6BD6-D298EE2AE6E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D5DB485-CC78-60D6-C34D-897C72D447B0}"/>
              </a:ext>
            </a:extLst>
          </p:cNvPr>
          <p:cNvSpPr>
            <a:spLocks noGrp="1"/>
          </p:cNvSpPr>
          <p:nvPr>
            <p:ph type="dt" sz="half" idx="10"/>
          </p:nvPr>
        </p:nvSpPr>
        <p:spPr/>
        <p:txBody>
          <a:bodyPr/>
          <a:lstStyle/>
          <a:p>
            <a:fld id="{91CBBDA0-22F0-40AD-AB8D-7112EFCDDF55}" type="datetimeFigureOut">
              <a:rPr lang="en-GB" smtClean="0"/>
              <a:t>17/11/2025</a:t>
            </a:fld>
            <a:endParaRPr lang="en-GB"/>
          </a:p>
        </p:txBody>
      </p:sp>
      <p:sp>
        <p:nvSpPr>
          <p:cNvPr id="4" name="Footer Placeholder 3">
            <a:extLst>
              <a:ext uri="{FF2B5EF4-FFF2-40B4-BE49-F238E27FC236}">
                <a16:creationId xmlns:a16="http://schemas.microsoft.com/office/drawing/2014/main" id="{09E1CE4B-908F-28DD-35F7-868D275CDCB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FEE4FD1-2E8A-6C16-5BAC-75E9E1A22367}"/>
              </a:ext>
            </a:extLst>
          </p:cNvPr>
          <p:cNvSpPr>
            <a:spLocks noGrp="1"/>
          </p:cNvSpPr>
          <p:nvPr>
            <p:ph type="sldNum" sz="quarter" idx="12"/>
          </p:nvPr>
        </p:nvSpPr>
        <p:spPr/>
        <p:txBody>
          <a:bodyPr/>
          <a:lstStyle/>
          <a:p>
            <a:fld id="{BE7B99B1-E5FB-4DCD-852C-39C03606FD23}" type="slidenum">
              <a:rPr lang="en-GB" smtClean="0"/>
              <a:t>‹#›</a:t>
            </a:fld>
            <a:endParaRPr lang="en-GB"/>
          </a:p>
        </p:txBody>
      </p:sp>
    </p:spTree>
    <p:extLst>
      <p:ext uri="{BB962C8B-B14F-4D97-AF65-F5344CB8AC3E}">
        <p14:creationId xmlns:p14="http://schemas.microsoft.com/office/powerpoint/2010/main" val="1893083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9BC5CF-E8CA-43D4-945B-383A73269FF3}"/>
              </a:ext>
            </a:extLst>
          </p:cNvPr>
          <p:cNvSpPr>
            <a:spLocks noGrp="1"/>
          </p:cNvSpPr>
          <p:nvPr>
            <p:ph type="dt" sz="half" idx="10"/>
          </p:nvPr>
        </p:nvSpPr>
        <p:spPr/>
        <p:txBody>
          <a:bodyPr/>
          <a:lstStyle/>
          <a:p>
            <a:fld id="{91CBBDA0-22F0-40AD-AB8D-7112EFCDDF55}" type="datetimeFigureOut">
              <a:rPr lang="en-GB" smtClean="0"/>
              <a:t>17/11/2025</a:t>
            </a:fld>
            <a:endParaRPr lang="en-GB"/>
          </a:p>
        </p:txBody>
      </p:sp>
      <p:sp>
        <p:nvSpPr>
          <p:cNvPr id="3" name="Footer Placeholder 2">
            <a:extLst>
              <a:ext uri="{FF2B5EF4-FFF2-40B4-BE49-F238E27FC236}">
                <a16:creationId xmlns:a16="http://schemas.microsoft.com/office/drawing/2014/main" id="{C8E93D39-35F7-30FB-3957-BE253E1F4B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186C6D8-3A4A-D428-C9C5-CB2802C72084}"/>
              </a:ext>
            </a:extLst>
          </p:cNvPr>
          <p:cNvSpPr>
            <a:spLocks noGrp="1"/>
          </p:cNvSpPr>
          <p:nvPr>
            <p:ph type="sldNum" sz="quarter" idx="12"/>
          </p:nvPr>
        </p:nvSpPr>
        <p:spPr/>
        <p:txBody>
          <a:bodyPr/>
          <a:lstStyle/>
          <a:p>
            <a:fld id="{BE7B99B1-E5FB-4DCD-852C-39C03606FD23}" type="slidenum">
              <a:rPr lang="en-GB" smtClean="0"/>
              <a:t>‹#›</a:t>
            </a:fld>
            <a:endParaRPr lang="en-GB"/>
          </a:p>
        </p:txBody>
      </p:sp>
    </p:spTree>
    <p:extLst>
      <p:ext uri="{BB962C8B-B14F-4D97-AF65-F5344CB8AC3E}">
        <p14:creationId xmlns:p14="http://schemas.microsoft.com/office/powerpoint/2010/main" val="4172356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EA013-E4AD-AEA9-B333-951F30E56E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0E894F-1D8F-E85D-DB3B-7294402A20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F64FD32-E9BD-40AC-3A6D-EE6DD18FBA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A6447C-8F91-70FE-361A-EC425E175533}"/>
              </a:ext>
            </a:extLst>
          </p:cNvPr>
          <p:cNvSpPr>
            <a:spLocks noGrp="1"/>
          </p:cNvSpPr>
          <p:nvPr>
            <p:ph type="dt" sz="half" idx="10"/>
          </p:nvPr>
        </p:nvSpPr>
        <p:spPr/>
        <p:txBody>
          <a:bodyPr/>
          <a:lstStyle/>
          <a:p>
            <a:fld id="{91CBBDA0-22F0-40AD-AB8D-7112EFCDDF55}" type="datetimeFigureOut">
              <a:rPr lang="en-GB" smtClean="0"/>
              <a:t>17/11/2025</a:t>
            </a:fld>
            <a:endParaRPr lang="en-GB"/>
          </a:p>
        </p:txBody>
      </p:sp>
      <p:sp>
        <p:nvSpPr>
          <p:cNvPr id="6" name="Footer Placeholder 5">
            <a:extLst>
              <a:ext uri="{FF2B5EF4-FFF2-40B4-BE49-F238E27FC236}">
                <a16:creationId xmlns:a16="http://schemas.microsoft.com/office/drawing/2014/main" id="{E4981796-43A8-2A61-1264-437051A09C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A2C88E-0902-B810-D1FB-3641EA3AA128}"/>
              </a:ext>
            </a:extLst>
          </p:cNvPr>
          <p:cNvSpPr>
            <a:spLocks noGrp="1"/>
          </p:cNvSpPr>
          <p:nvPr>
            <p:ph type="sldNum" sz="quarter" idx="12"/>
          </p:nvPr>
        </p:nvSpPr>
        <p:spPr/>
        <p:txBody>
          <a:bodyPr/>
          <a:lstStyle/>
          <a:p>
            <a:fld id="{BE7B99B1-E5FB-4DCD-852C-39C03606FD23}" type="slidenum">
              <a:rPr lang="en-GB" smtClean="0"/>
              <a:t>‹#›</a:t>
            </a:fld>
            <a:endParaRPr lang="en-GB"/>
          </a:p>
        </p:txBody>
      </p:sp>
    </p:spTree>
    <p:extLst>
      <p:ext uri="{BB962C8B-B14F-4D97-AF65-F5344CB8AC3E}">
        <p14:creationId xmlns:p14="http://schemas.microsoft.com/office/powerpoint/2010/main" val="1652699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AAA26-710C-253A-9CEB-BFA1CE6BF4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FDC2F6D-E507-C9C0-73C9-28F3535271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CB54387-0A21-1A5F-3DED-23C5704344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2E3C41-1B67-3D7C-03BA-355ADB433F6B}"/>
              </a:ext>
            </a:extLst>
          </p:cNvPr>
          <p:cNvSpPr>
            <a:spLocks noGrp="1"/>
          </p:cNvSpPr>
          <p:nvPr>
            <p:ph type="dt" sz="half" idx="10"/>
          </p:nvPr>
        </p:nvSpPr>
        <p:spPr/>
        <p:txBody>
          <a:bodyPr/>
          <a:lstStyle/>
          <a:p>
            <a:fld id="{91CBBDA0-22F0-40AD-AB8D-7112EFCDDF55}" type="datetimeFigureOut">
              <a:rPr lang="en-GB" smtClean="0"/>
              <a:t>17/11/2025</a:t>
            </a:fld>
            <a:endParaRPr lang="en-GB"/>
          </a:p>
        </p:txBody>
      </p:sp>
      <p:sp>
        <p:nvSpPr>
          <p:cNvPr id="6" name="Footer Placeholder 5">
            <a:extLst>
              <a:ext uri="{FF2B5EF4-FFF2-40B4-BE49-F238E27FC236}">
                <a16:creationId xmlns:a16="http://schemas.microsoft.com/office/drawing/2014/main" id="{D772785C-915B-CBBB-B3DC-CAA6B8DFF1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A2F854-CABA-AE23-2776-3CFDD42E6EB2}"/>
              </a:ext>
            </a:extLst>
          </p:cNvPr>
          <p:cNvSpPr>
            <a:spLocks noGrp="1"/>
          </p:cNvSpPr>
          <p:nvPr>
            <p:ph type="sldNum" sz="quarter" idx="12"/>
          </p:nvPr>
        </p:nvSpPr>
        <p:spPr/>
        <p:txBody>
          <a:bodyPr/>
          <a:lstStyle/>
          <a:p>
            <a:fld id="{BE7B99B1-E5FB-4DCD-852C-39C03606FD23}" type="slidenum">
              <a:rPr lang="en-GB" smtClean="0"/>
              <a:t>‹#›</a:t>
            </a:fld>
            <a:endParaRPr lang="en-GB"/>
          </a:p>
        </p:txBody>
      </p:sp>
    </p:spTree>
    <p:extLst>
      <p:ext uri="{BB962C8B-B14F-4D97-AF65-F5344CB8AC3E}">
        <p14:creationId xmlns:p14="http://schemas.microsoft.com/office/powerpoint/2010/main" val="816639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FBF263-D890-A5FE-12BD-B309772194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BD6CE2-EDFF-2A18-3094-0BE82F0821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1BCE8E-B2DA-868D-3FCC-1DC2FC96E3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CBBDA0-22F0-40AD-AB8D-7112EFCDDF55}" type="datetimeFigureOut">
              <a:rPr lang="en-GB" smtClean="0"/>
              <a:t>17/11/2025</a:t>
            </a:fld>
            <a:endParaRPr lang="en-GB"/>
          </a:p>
        </p:txBody>
      </p:sp>
      <p:sp>
        <p:nvSpPr>
          <p:cNvPr id="5" name="Footer Placeholder 4">
            <a:extLst>
              <a:ext uri="{FF2B5EF4-FFF2-40B4-BE49-F238E27FC236}">
                <a16:creationId xmlns:a16="http://schemas.microsoft.com/office/drawing/2014/main" id="{EAEF4201-812F-725D-582B-49CC2A4ACB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5539D0A-1BDC-9E67-DE7B-5A71F71675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7B99B1-E5FB-4DCD-852C-39C03606FD23}" type="slidenum">
              <a:rPr lang="en-GB" smtClean="0"/>
              <a:t>‹#›</a:t>
            </a:fld>
            <a:endParaRPr lang="en-GB"/>
          </a:p>
        </p:txBody>
      </p:sp>
    </p:spTree>
    <p:extLst>
      <p:ext uri="{BB962C8B-B14F-4D97-AF65-F5344CB8AC3E}">
        <p14:creationId xmlns:p14="http://schemas.microsoft.com/office/powerpoint/2010/main" val="1122035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jpe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ruWWSYqGAow?feature=oembed" TargetMode="External"/><Relationship Id="rId6" Type="http://schemas.openxmlformats.org/officeDocument/2006/relationships/hyperlink" Target="https://www.sportengland.org/guidance-and-support/facilities-and-planning/design-and-cost-guidance/active-design" TargetMode="External"/><Relationship Id="rId5" Type="http://schemas.openxmlformats.org/officeDocument/2006/relationships/image" Target="../media/image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8424C8-2021-BAE8-DD83-31EFD49785A8}"/>
              </a:ext>
              <a:ext uri="{C183D7F6-B498-43B3-948B-1728B52AA6E4}">
                <adec:decorative xmlns:adec="http://schemas.microsoft.com/office/drawing/2017/decorative" val="1"/>
              </a:ext>
            </a:extLst>
          </p:cNvPr>
          <p:cNvSpPr/>
          <p:nvPr/>
        </p:nvSpPr>
        <p:spPr>
          <a:xfrm>
            <a:off x="0" y="0"/>
            <a:ext cx="613719" cy="6858000"/>
          </a:xfrm>
          <a:prstGeom prst="rect">
            <a:avLst/>
          </a:prstGeom>
          <a:solidFill>
            <a:srgbClr val="0072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ED3CFDB3-43D0-7CC5-196A-DFD684896E1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7643" y="314325"/>
            <a:ext cx="1654163" cy="535949"/>
          </a:xfrm>
          <a:prstGeom prst="rect">
            <a:avLst/>
          </a:prstGeom>
        </p:spPr>
      </p:pic>
      <p:sp>
        <p:nvSpPr>
          <p:cNvPr id="10" name="Title 1">
            <a:extLst>
              <a:ext uri="{FF2B5EF4-FFF2-40B4-BE49-F238E27FC236}">
                <a16:creationId xmlns:a16="http://schemas.microsoft.com/office/drawing/2014/main" id="{943BC771-9AA6-37D9-4344-11429743DDD2}"/>
              </a:ext>
            </a:extLst>
          </p:cNvPr>
          <p:cNvSpPr>
            <a:spLocks noGrp="1"/>
          </p:cNvSpPr>
          <p:nvPr>
            <p:ph type="ctrTitle"/>
          </p:nvPr>
        </p:nvSpPr>
        <p:spPr>
          <a:xfrm>
            <a:off x="1524000" y="1600198"/>
            <a:ext cx="9144000" cy="1655763"/>
          </a:xfrm>
        </p:spPr>
        <p:txBody>
          <a:bodyPr>
            <a:noAutofit/>
          </a:bodyPr>
          <a:lstStyle/>
          <a:p>
            <a:pPr>
              <a:lnSpc>
                <a:spcPct val="100000"/>
              </a:lnSpc>
            </a:pPr>
            <a:r>
              <a:rPr lang="en-GB" sz="4000" dirty="0"/>
              <a:t>Module 1</a:t>
            </a:r>
            <a:br>
              <a:rPr lang="en-GB" sz="4000" dirty="0"/>
            </a:br>
            <a:r>
              <a:rPr lang="en-GB" sz="4000" dirty="0"/>
              <a:t>Why have Active Design and what is it?</a:t>
            </a:r>
          </a:p>
        </p:txBody>
      </p:sp>
      <p:sp>
        <p:nvSpPr>
          <p:cNvPr id="11" name="Subtitle 2">
            <a:extLst>
              <a:ext uri="{FF2B5EF4-FFF2-40B4-BE49-F238E27FC236}">
                <a16:creationId xmlns:a16="http://schemas.microsoft.com/office/drawing/2014/main" id="{72841FCF-A376-82F7-5E4D-C0DD86DF9BA5}"/>
              </a:ext>
            </a:extLst>
          </p:cNvPr>
          <p:cNvSpPr>
            <a:spLocks noGrp="1"/>
          </p:cNvSpPr>
          <p:nvPr>
            <p:ph type="subTitle" idx="1"/>
          </p:nvPr>
        </p:nvSpPr>
        <p:spPr>
          <a:xfrm>
            <a:off x="1524000" y="3812103"/>
            <a:ext cx="9288162" cy="1655762"/>
          </a:xfrm>
        </p:spPr>
        <p:txBody>
          <a:bodyPr vert="horz" lIns="91440" tIns="45720" rIns="91440" bIns="45720" rtlCol="0" anchor="t">
            <a:normAutofit/>
          </a:bodyPr>
          <a:lstStyle/>
          <a:p>
            <a:r>
              <a:rPr lang="en-GB">
                <a:solidFill>
                  <a:schemeClr val="accent1"/>
                </a:solidFill>
              </a:rPr>
              <a:t>Understand what Active Design is and the importance it has in promoting physical activity and creating healthy placemaking.</a:t>
            </a:r>
          </a:p>
        </p:txBody>
      </p:sp>
    </p:spTree>
    <p:extLst>
      <p:ext uri="{BB962C8B-B14F-4D97-AF65-F5344CB8AC3E}">
        <p14:creationId xmlns:p14="http://schemas.microsoft.com/office/powerpoint/2010/main" val="275641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7AD23-0B61-C7A3-83A7-8569960BD60E}"/>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Foundational Principle</a:t>
            </a:r>
            <a:endParaRPr lang="en-GB" dirty="0"/>
          </a:p>
        </p:txBody>
      </p:sp>
      <p:sp>
        <p:nvSpPr>
          <p:cNvPr id="3" name="Content Placeholder 2">
            <a:extLst>
              <a:ext uri="{FF2B5EF4-FFF2-40B4-BE49-F238E27FC236}">
                <a16:creationId xmlns:a16="http://schemas.microsoft.com/office/drawing/2014/main" id="{98B537C8-0198-EC08-2FF6-1AFD3BF8D2E1}"/>
              </a:ext>
            </a:extLst>
          </p:cNvPr>
          <p:cNvSpPr>
            <a:spLocks noGrp="1"/>
          </p:cNvSpPr>
          <p:nvPr>
            <p:ph sz="half" idx="1"/>
          </p:nvPr>
        </p:nvSpPr>
        <p:spPr>
          <a:xfrm>
            <a:off x="1050324" y="2274179"/>
            <a:ext cx="5470792" cy="3633326"/>
          </a:xfrm>
        </p:spPr>
        <p:txBody>
          <a:bodyPr>
            <a:normAutofit fontScale="92500" lnSpcReduction="10000"/>
          </a:bodyPr>
          <a:lstStyle/>
          <a:p>
            <a:r>
              <a:rPr lang="en-GB" sz="2400"/>
              <a:t>Supporting physical activity for all.</a:t>
            </a:r>
          </a:p>
          <a:p>
            <a:pPr marL="0" indent="0">
              <a:buNone/>
            </a:pPr>
            <a:endParaRPr lang="en-GB" sz="2400"/>
          </a:p>
          <a:p>
            <a:r>
              <a:rPr lang="en-GB" sz="2400"/>
              <a:t>Must consider issues that affect  physical activity participation. </a:t>
            </a:r>
          </a:p>
          <a:p>
            <a:pPr marL="0" indent="0">
              <a:buNone/>
            </a:pPr>
            <a:endParaRPr lang="en-GB" sz="2400"/>
          </a:p>
          <a:p>
            <a:r>
              <a:rPr lang="en-GB" sz="2400"/>
              <a:t>We must therefore understand the needs of </a:t>
            </a:r>
            <a:r>
              <a:rPr lang="en-GB" sz="2400" u="sng"/>
              <a:t>all </a:t>
            </a:r>
            <a:r>
              <a:rPr lang="en-GB" sz="2400"/>
              <a:t>individuals. </a:t>
            </a:r>
          </a:p>
          <a:p>
            <a:pPr marL="0" indent="0">
              <a:buNone/>
            </a:pPr>
            <a:endParaRPr lang="en-GB" sz="2400"/>
          </a:p>
          <a:p>
            <a:r>
              <a:rPr lang="en-GB" sz="2400"/>
              <a:t>We can do this through an effective consultation process.  </a:t>
            </a:r>
          </a:p>
        </p:txBody>
      </p:sp>
      <p:pic>
        <p:nvPicPr>
          <p:cNvPr id="4" name="Picture 3">
            <a:extLst>
              <a:ext uri="{FF2B5EF4-FFF2-40B4-BE49-F238E27FC236}">
                <a16:creationId xmlns:a16="http://schemas.microsoft.com/office/drawing/2014/main" id="{1DE12080-82AD-39B2-F557-56D17E3075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7643" y="314325"/>
            <a:ext cx="1654163" cy="535949"/>
          </a:xfrm>
          <a:prstGeom prst="rect">
            <a:avLst/>
          </a:prstGeom>
        </p:spPr>
      </p:pic>
      <p:pic>
        <p:nvPicPr>
          <p:cNvPr id="10" name="Picture 9">
            <a:extLst>
              <a:ext uri="{FF2B5EF4-FFF2-40B4-BE49-F238E27FC236}">
                <a16:creationId xmlns:a16="http://schemas.microsoft.com/office/drawing/2014/main" id="{F8C17CD7-3C0A-D3BD-83D7-3BB0CA33EE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68326" y="314325"/>
            <a:ext cx="4381136" cy="1442286"/>
          </a:xfrm>
          <a:prstGeom prst="rect">
            <a:avLst/>
          </a:prstGeom>
        </p:spPr>
      </p:pic>
      <p:pic>
        <p:nvPicPr>
          <p:cNvPr id="9" name="Picture 8">
            <a:extLst>
              <a:ext uri="{FF2B5EF4-FFF2-40B4-BE49-F238E27FC236}">
                <a16:creationId xmlns:a16="http://schemas.microsoft.com/office/drawing/2014/main" id="{4BD49820-D925-4008-7512-FFAFD1A6BAA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515579" y="1078401"/>
            <a:ext cx="5196227" cy="5746133"/>
          </a:xfrm>
          <a:prstGeom prst="rect">
            <a:avLst/>
          </a:prstGeom>
        </p:spPr>
      </p:pic>
      <p:sp>
        <p:nvSpPr>
          <p:cNvPr id="8" name="Rectangle 7">
            <a:extLst>
              <a:ext uri="{FF2B5EF4-FFF2-40B4-BE49-F238E27FC236}">
                <a16:creationId xmlns:a16="http://schemas.microsoft.com/office/drawing/2014/main" id="{C9EA6F78-5D96-B648-36C4-7EF0B59BA2AA}"/>
              </a:ext>
              <a:ext uri="{C183D7F6-B498-43B3-948B-1728B52AA6E4}">
                <adec:decorative xmlns:adec="http://schemas.microsoft.com/office/drawing/2017/decorative" val="1"/>
              </a:ext>
            </a:extLst>
          </p:cNvPr>
          <p:cNvSpPr/>
          <p:nvPr/>
        </p:nvSpPr>
        <p:spPr>
          <a:xfrm>
            <a:off x="0" y="0"/>
            <a:ext cx="613719" cy="6858000"/>
          </a:xfrm>
          <a:prstGeom prst="rect">
            <a:avLst/>
          </a:prstGeom>
          <a:solidFill>
            <a:srgbClr val="0072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13902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5B98F-4585-8E41-6F23-3E4CFF13C857}"/>
              </a:ext>
            </a:extLst>
          </p:cNvPr>
          <p:cNvSpPr txBox="1">
            <a:spLocks noGrp="1"/>
          </p:cNvSpPr>
          <p:nvPr>
            <p:ph type="title" idx="4294967295"/>
          </p:nvPr>
        </p:nvSpPr>
        <p:spPr>
          <a:xfrm>
            <a:off x="1060704" y="314325"/>
            <a:ext cx="6559296"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A05EA5"/>
                </a:solidFill>
                <a:effectLst/>
                <a:uLnTx/>
                <a:uFillTx/>
                <a:latin typeface="+mn-lt"/>
                <a:ea typeface="+mn-ea"/>
                <a:cs typeface="+mn-cs"/>
              </a:rPr>
              <a:t>Theme 1: Supporting Active Travel </a:t>
            </a:r>
          </a:p>
        </p:txBody>
      </p:sp>
      <p:sp>
        <p:nvSpPr>
          <p:cNvPr id="10" name="TextBox 9">
            <a:extLst>
              <a:ext uri="{FF2B5EF4-FFF2-40B4-BE49-F238E27FC236}">
                <a16:creationId xmlns:a16="http://schemas.microsoft.com/office/drawing/2014/main" id="{C339FE85-DCFB-52F9-7A44-A0A8BD4F28F1}"/>
              </a:ext>
            </a:extLst>
          </p:cNvPr>
          <p:cNvSpPr txBox="1"/>
          <p:nvPr/>
        </p:nvSpPr>
        <p:spPr>
          <a:xfrm>
            <a:off x="1152135" y="2934669"/>
            <a:ext cx="4943865" cy="3170099"/>
          </a:xfrm>
          <a:prstGeom prst="rect">
            <a:avLst/>
          </a:prstGeom>
          <a:noFill/>
        </p:spPr>
        <p:txBody>
          <a:bodyPr wrap="square" rtlCol="0">
            <a:spAutoFit/>
          </a:bodyPr>
          <a:lstStyle/>
          <a:p>
            <a:pPr marL="285750" indent="-285750">
              <a:buFont typeface="Wingdings" panose="05000000000000000000" pitchFamily="2" charset="2"/>
              <a:buChar char="ü"/>
            </a:pPr>
            <a:r>
              <a:rPr lang="en-GB" sz="2000"/>
              <a:t>Compact, walkable, linked communities that are centred around people being active. </a:t>
            </a:r>
          </a:p>
          <a:p>
            <a:pPr marL="285750" indent="-285750">
              <a:buFont typeface="Wingdings" panose="05000000000000000000" pitchFamily="2" charset="2"/>
              <a:buChar char="ü"/>
            </a:pPr>
            <a:endParaRPr lang="en-GB" sz="2000"/>
          </a:p>
          <a:p>
            <a:pPr marL="285750" indent="-285750">
              <a:buFont typeface="Wingdings" panose="05000000000000000000" pitchFamily="2" charset="2"/>
              <a:buChar char="ü"/>
            </a:pPr>
            <a:r>
              <a:rPr lang="en-GB" sz="2000"/>
              <a:t>All environments should support physical activity for everyone. </a:t>
            </a:r>
          </a:p>
          <a:p>
            <a:pPr marL="285750" indent="-285750">
              <a:buFont typeface="Wingdings" panose="05000000000000000000" pitchFamily="2" charset="2"/>
              <a:buChar char="ü"/>
            </a:pPr>
            <a:endParaRPr lang="en-GB" sz="2000"/>
          </a:p>
          <a:p>
            <a:pPr marL="285750" indent="-285750">
              <a:buFont typeface="Wingdings" panose="05000000000000000000" pitchFamily="2" charset="2"/>
              <a:buChar char="ü"/>
            </a:pPr>
            <a:r>
              <a:rPr lang="en-GB" sz="2000"/>
              <a:t>People are more likely to combine trips and use active travel where they have multiple reasons to visits.</a:t>
            </a:r>
          </a:p>
        </p:txBody>
      </p:sp>
      <p:pic>
        <p:nvPicPr>
          <p:cNvPr id="3" name="Picture 2">
            <a:extLst>
              <a:ext uri="{FF2B5EF4-FFF2-40B4-BE49-F238E27FC236}">
                <a16:creationId xmlns:a16="http://schemas.microsoft.com/office/drawing/2014/main" id="{DD38D767-F887-3B3E-F675-F036884C930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7643" y="314325"/>
            <a:ext cx="1654163" cy="535949"/>
          </a:xfrm>
          <a:prstGeom prst="rect">
            <a:avLst/>
          </a:prstGeom>
        </p:spPr>
      </p:pic>
      <p:grpSp>
        <p:nvGrpSpPr>
          <p:cNvPr id="13" name="Group 12">
            <a:extLst>
              <a:ext uri="{FF2B5EF4-FFF2-40B4-BE49-F238E27FC236}">
                <a16:creationId xmlns:a16="http://schemas.microsoft.com/office/drawing/2014/main" id="{C72B221D-A78F-C55C-7334-7B50F69B005B}"/>
              </a:ext>
              <a:ext uri="{C183D7F6-B498-43B3-948B-1728B52AA6E4}">
                <adec:decorative xmlns:adec="http://schemas.microsoft.com/office/drawing/2017/decorative" val="1"/>
              </a:ext>
            </a:extLst>
          </p:cNvPr>
          <p:cNvGrpSpPr/>
          <p:nvPr/>
        </p:nvGrpSpPr>
        <p:grpSpPr>
          <a:xfrm>
            <a:off x="6738730" y="2186608"/>
            <a:ext cx="5604252" cy="4671391"/>
            <a:chOff x="2891033" y="829982"/>
            <a:chExt cx="5913168" cy="4896018"/>
          </a:xfrm>
        </p:grpSpPr>
        <p:pic>
          <p:nvPicPr>
            <p:cNvPr id="11" name="Picture 10" descr="A group of bicycles parked in a city&#10;&#10;Description automatically generated">
              <a:extLst>
                <a:ext uri="{FF2B5EF4-FFF2-40B4-BE49-F238E27FC236}">
                  <a16:creationId xmlns:a16="http://schemas.microsoft.com/office/drawing/2014/main" id="{63E3FAD3-E400-7C28-99D4-DC5804232148}"/>
                </a:ext>
              </a:extLst>
            </p:cNvPr>
            <p:cNvPicPr>
              <a:picLocks noChangeAspect="1"/>
            </p:cNvPicPr>
            <p:nvPr/>
          </p:nvPicPr>
          <p:blipFill>
            <a:blip r:embed="rId4">
              <a:extLst>
                <a:ext uri="{28A0092B-C50C-407E-A947-70E740481C1C}">
                  <a14:useLocalDpi xmlns:a14="http://schemas.microsoft.com/office/drawing/2010/main" val="0"/>
                </a:ext>
              </a:extLst>
            </a:blip>
            <a:srcRect l="10350" t="10140" r="10237" b="202"/>
            <a:stretch/>
          </p:blipFill>
          <p:spPr>
            <a:xfrm>
              <a:off x="2891033" y="829982"/>
              <a:ext cx="5782064" cy="4896018"/>
            </a:xfrm>
            <a:prstGeom prst="rect">
              <a:avLst/>
            </a:prstGeom>
          </p:spPr>
        </p:pic>
        <p:sp>
          <p:nvSpPr>
            <p:cNvPr id="18" name="TextBox 17">
              <a:extLst>
                <a:ext uri="{FF2B5EF4-FFF2-40B4-BE49-F238E27FC236}">
                  <a16:creationId xmlns:a16="http://schemas.microsoft.com/office/drawing/2014/main" id="{80BC9523-D352-EAED-C6A6-042026CCC08D}"/>
                </a:ext>
              </a:extLst>
            </p:cNvPr>
            <p:cNvSpPr txBox="1"/>
            <p:nvPr/>
          </p:nvSpPr>
          <p:spPr>
            <a:xfrm rot="16200000">
              <a:off x="7481592" y="4403390"/>
              <a:ext cx="2214332" cy="430887"/>
            </a:xfrm>
            <a:prstGeom prst="rect">
              <a:avLst/>
            </a:prstGeom>
            <a:noFill/>
          </p:spPr>
          <p:txBody>
            <a:bodyPr wrap="square" rtlCol="0">
              <a:spAutoFit/>
            </a:bodyPr>
            <a:lstStyle/>
            <a:p>
              <a:r>
                <a:rPr lang="en-GB" sz="1100">
                  <a:solidFill>
                    <a:schemeClr val="bg1"/>
                  </a:solidFill>
                </a:rPr>
                <a:t>Image: © Sport England</a:t>
              </a:r>
            </a:p>
            <a:p>
              <a:endParaRPr lang="en-GB" sz="1100">
                <a:solidFill>
                  <a:schemeClr val="bg1"/>
                </a:solidFill>
              </a:endParaRPr>
            </a:p>
          </p:txBody>
        </p:sp>
      </p:grpSp>
      <p:pic>
        <p:nvPicPr>
          <p:cNvPr id="8" name="Picture 7">
            <a:extLst>
              <a:ext uri="{FF2B5EF4-FFF2-40B4-BE49-F238E27FC236}">
                <a16:creationId xmlns:a16="http://schemas.microsoft.com/office/drawing/2014/main" id="{EE671414-8811-670C-A6A8-B7062967786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l="32460"/>
          <a:stretch/>
        </p:blipFill>
        <p:spPr>
          <a:xfrm>
            <a:off x="1378880" y="1037327"/>
            <a:ext cx="4265895" cy="1636005"/>
          </a:xfrm>
          <a:prstGeom prst="rect">
            <a:avLst/>
          </a:prstGeom>
        </p:spPr>
      </p:pic>
      <p:sp>
        <p:nvSpPr>
          <p:cNvPr id="6" name="Rectangle 5">
            <a:extLst>
              <a:ext uri="{FF2B5EF4-FFF2-40B4-BE49-F238E27FC236}">
                <a16:creationId xmlns:a16="http://schemas.microsoft.com/office/drawing/2014/main" id="{93AC7281-E1F3-9D06-A531-118684D8B77E}"/>
              </a:ext>
              <a:ext uri="{C183D7F6-B498-43B3-948B-1728B52AA6E4}">
                <adec:decorative xmlns:adec="http://schemas.microsoft.com/office/drawing/2017/decorative" val="1"/>
              </a:ext>
            </a:extLst>
          </p:cNvPr>
          <p:cNvSpPr/>
          <p:nvPr/>
        </p:nvSpPr>
        <p:spPr>
          <a:xfrm>
            <a:off x="0" y="0"/>
            <a:ext cx="613719" cy="6858000"/>
          </a:xfrm>
          <a:prstGeom prst="rect">
            <a:avLst/>
          </a:prstGeom>
          <a:solidFill>
            <a:srgbClr val="0072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6890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5B462-95FD-7969-EDFA-A082657687E4}"/>
              </a:ext>
            </a:extLst>
          </p:cNvPr>
          <p:cNvSpPr txBox="1">
            <a:spLocks noGrp="1"/>
          </p:cNvSpPr>
          <p:nvPr>
            <p:ph type="title" idx="4294967295"/>
          </p:nvPr>
        </p:nvSpPr>
        <p:spPr>
          <a:xfrm>
            <a:off x="914809" y="231364"/>
            <a:ext cx="5620512"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31C3B"/>
                </a:solidFill>
                <a:effectLst/>
                <a:uLnTx/>
                <a:uFillTx/>
                <a:latin typeface="+mn-lt"/>
                <a:ea typeface="+mn-ea"/>
                <a:cs typeface="+mn-cs"/>
              </a:rPr>
              <a:t>Theme 2: High-Quality Active Places</a:t>
            </a:r>
          </a:p>
        </p:txBody>
      </p:sp>
      <p:sp>
        <p:nvSpPr>
          <p:cNvPr id="3" name="Content Placeholder 2">
            <a:extLst>
              <a:ext uri="{FF2B5EF4-FFF2-40B4-BE49-F238E27FC236}">
                <a16:creationId xmlns:a16="http://schemas.microsoft.com/office/drawing/2014/main" id="{10A9755D-2FFE-9E01-8F22-B09790104107}"/>
              </a:ext>
            </a:extLst>
          </p:cNvPr>
          <p:cNvSpPr>
            <a:spLocks noGrp="1"/>
          </p:cNvSpPr>
          <p:nvPr>
            <p:ph sz="half" idx="1"/>
          </p:nvPr>
        </p:nvSpPr>
        <p:spPr>
          <a:xfrm>
            <a:off x="1036320" y="2742566"/>
            <a:ext cx="5181600" cy="3352370"/>
          </a:xfrm>
        </p:spPr>
        <p:txBody>
          <a:bodyPr>
            <a:normAutofit/>
          </a:bodyPr>
          <a:lstStyle/>
          <a:p>
            <a:pPr>
              <a:buFont typeface="Wingdings" panose="05000000000000000000" pitchFamily="2" charset="2"/>
              <a:buChar char="ü"/>
            </a:pPr>
            <a:r>
              <a:rPr lang="en-GB" sz="2000"/>
              <a:t>Ensuring a space is safe and feels safe is an essential part of securing design quality </a:t>
            </a:r>
          </a:p>
          <a:p>
            <a:pPr marL="0" indent="0">
              <a:buNone/>
            </a:pPr>
            <a:endParaRPr lang="en-GB" sz="2000"/>
          </a:p>
          <a:p>
            <a:pPr marL="285750" indent="-285750">
              <a:buFont typeface="Wingdings" panose="05000000000000000000" pitchFamily="2" charset="2"/>
              <a:buChar char="ü"/>
            </a:pPr>
            <a:r>
              <a:rPr lang="en-GB" sz="2000"/>
              <a:t>Active routes which are attractive will be used by more people </a:t>
            </a:r>
          </a:p>
          <a:p>
            <a:pPr marL="0" indent="0">
              <a:buNone/>
            </a:pPr>
            <a:endParaRPr lang="en-GB" sz="2000"/>
          </a:p>
          <a:p>
            <a:pPr marL="285750" indent="-285750">
              <a:buFont typeface="Wingdings" panose="05000000000000000000" pitchFamily="2" charset="2"/>
              <a:buChar char="ü"/>
            </a:pPr>
            <a:r>
              <a:rPr lang="en-GB" sz="2000"/>
              <a:t>Streets and places are not simply movement corridors</a:t>
            </a:r>
          </a:p>
          <a:p>
            <a:pPr marL="285750" indent="-285750">
              <a:buFont typeface="Wingdings" panose="05000000000000000000" pitchFamily="2" charset="2"/>
              <a:buChar char="ü"/>
            </a:pPr>
            <a:endParaRPr lang="en-GB" sz="2800"/>
          </a:p>
        </p:txBody>
      </p:sp>
      <p:pic>
        <p:nvPicPr>
          <p:cNvPr id="4" name="Picture 3">
            <a:extLst>
              <a:ext uri="{FF2B5EF4-FFF2-40B4-BE49-F238E27FC236}">
                <a16:creationId xmlns:a16="http://schemas.microsoft.com/office/drawing/2014/main" id="{AC49BA89-CCF2-142E-AF81-12B19C8EF34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7643" y="314325"/>
            <a:ext cx="1654163" cy="535949"/>
          </a:xfrm>
          <a:prstGeom prst="rect">
            <a:avLst/>
          </a:prstGeom>
        </p:spPr>
      </p:pic>
      <p:grpSp>
        <p:nvGrpSpPr>
          <p:cNvPr id="12" name="Group 11">
            <a:extLst>
              <a:ext uri="{FF2B5EF4-FFF2-40B4-BE49-F238E27FC236}">
                <a16:creationId xmlns:a16="http://schemas.microsoft.com/office/drawing/2014/main" id="{BF2859DB-F884-254C-1B37-56433A40F819}"/>
              </a:ext>
              <a:ext uri="{C183D7F6-B498-43B3-948B-1728B52AA6E4}">
                <adec:decorative xmlns:adec="http://schemas.microsoft.com/office/drawing/2017/decorative" val="1"/>
              </a:ext>
            </a:extLst>
          </p:cNvPr>
          <p:cNvGrpSpPr/>
          <p:nvPr/>
        </p:nvGrpSpPr>
        <p:grpSpPr>
          <a:xfrm>
            <a:off x="6836413" y="2314984"/>
            <a:ext cx="5355587" cy="4543016"/>
            <a:chOff x="6409937" y="1924479"/>
            <a:chExt cx="5782063" cy="4933521"/>
          </a:xfrm>
        </p:grpSpPr>
        <p:pic>
          <p:nvPicPr>
            <p:cNvPr id="9" name="Picture 8" descr="A person sitting on a bench in a park&#10;&#10;Description automatically generated">
              <a:extLst>
                <a:ext uri="{FF2B5EF4-FFF2-40B4-BE49-F238E27FC236}">
                  <a16:creationId xmlns:a16="http://schemas.microsoft.com/office/drawing/2014/main" id="{BA91055D-29AC-1064-7B47-3F3539025FE1}"/>
                </a:ext>
              </a:extLst>
            </p:cNvPr>
            <p:cNvPicPr>
              <a:picLocks noChangeAspect="1"/>
            </p:cNvPicPr>
            <p:nvPr/>
          </p:nvPicPr>
          <p:blipFill>
            <a:blip r:embed="rId4">
              <a:extLst>
                <a:ext uri="{28A0092B-C50C-407E-A947-70E740481C1C}">
                  <a14:useLocalDpi xmlns:a14="http://schemas.microsoft.com/office/drawing/2010/main" val="0"/>
                </a:ext>
              </a:extLst>
            </a:blip>
            <a:srcRect l="1759" t="-273" r="19893"/>
            <a:stretch/>
          </p:blipFill>
          <p:spPr>
            <a:xfrm>
              <a:off x="6409937" y="1924479"/>
              <a:ext cx="5782063" cy="4933521"/>
            </a:xfrm>
            <a:prstGeom prst="rect">
              <a:avLst/>
            </a:prstGeom>
          </p:spPr>
        </p:pic>
        <p:sp>
          <p:nvSpPr>
            <p:cNvPr id="5" name="TextBox 4">
              <a:extLst>
                <a:ext uri="{FF2B5EF4-FFF2-40B4-BE49-F238E27FC236}">
                  <a16:creationId xmlns:a16="http://schemas.microsoft.com/office/drawing/2014/main" id="{2848EC27-BA78-DEDB-1432-0AD00D649D26}"/>
                </a:ext>
              </a:extLst>
            </p:cNvPr>
            <p:cNvSpPr txBox="1"/>
            <p:nvPr/>
          </p:nvSpPr>
          <p:spPr>
            <a:xfrm rot="16200000">
              <a:off x="10954029" y="5620029"/>
              <a:ext cx="2214332" cy="261610"/>
            </a:xfrm>
            <a:prstGeom prst="rect">
              <a:avLst/>
            </a:prstGeom>
            <a:noFill/>
          </p:spPr>
          <p:txBody>
            <a:bodyPr wrap="square" rtlCol="0">
              <a:spAutoFit/>
            </a:bodyPr>
            <a:lstStyle/>
            <a:p>
              <a:r>
                <a:rPr lang="en-GB" sz="1100">
                  <a:solidFill>
                    <a:schemeClr val="bg1"/>
                  </a:solidFill>
                </a:rPr>
                <a:t>Image: © Urban &amp; Civic</a:t>
              </a:r>
            </a:p>
          </p:txBody>
        </p:sp>
      </p:grpSp>
      <p:pic>
        <p:nvPicPr>
          <p:cNvPr id="11" name="Picture 10">
            <a:extLst>
              <a:ext uri="{FF2B5EF4-FFF2-40B4-BE49-F238E27FC236}">
                <a16:creationId xmlns:a16="http://schemas.microsoft.com/office/drawing/2014/main" id="{B598449B-C359-DD31-A587-0834E24EE1F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l="26328"/>
          <a:stretch/>
        </p:blipFill>
        <p:spPr>
          <a:xfrm>
            <a:off x="834034" y="850274"/>
            <a:ext cx="5782063" cy="1577803"/>
          </a:xfrm>
          <a:prstGeom prst="rect">
            <a:avLst/>
          </a:prstGeom>
        </p:spPr>
      </p:pic>
      <p:sp>
        <p:nvSpPr>
          <p:cNvPr id="8" name="Rectangle 7">
            <a:extLst>
              <a:ext uri="{FF2B5EF4-FFF2-40B4-BE49-F238E27FC236}">
                <a16:creationId xmlns:a16="http://schemas.microsoft.com/office/drawing/2014/main" id="{AE882954-11FF-8839-2F06-5A5EAF49A038}"/>
              </a:ext>
              <a:ext uri="{C183D7F6-B498-43B3-948B-1728B52AA6E4}">
                <adec:decorative xmlns:adec="http://schemas.microsoft.com/office/drawing/2017/decorative" val="1"/>
              </a:ext>
            </a:extLst>
          </p:cNvPr>
          <p:cNvSpPr/>
          <p:nvPr/>
        </p:nvSpPr>
        <p:spPr>
          <a:xfrm>
            <a:off x="0" y="0"/>
            <a:ext cx="613719" cy="6858000"/>
          </a:xfrm>
          <a:prstGeom prst="rect">
            <a:avLst/>
          </a:prstGeom>
          <a:solidFill>
            <a:srgbClr val="0072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84806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18E9F-B041-9CAA-C2A1-97F3D7276FB2}"/>
              </a:ext>
            </a:extLst>
          </p:cNvPr>
          <p:cNvSpPr txBox="1">
            <a:spLocks noGrp="1"/>
          </p:cNvSpPr>
          <p:nvPr>
            <p:ph type="title" idx="4294967295"/>
          </p:nvPr>
        </p:nvSpPr>
        <p:spPr>
          <a:xfrm>
            <a:off x="744120" y="260231"/>
            <a:ext cx="6510119"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18E72"/>
                </a:solidFill>
                <a:effectLst/>
                <a:uLnTx/>
                <a:uFillTx/>
                <a:latin typeface="+mn-lt"/>
                <a:ea typeface="+mn-ea"/>
                <a:cs typeface="+mn-cs"/>
              </a:rPr>
              <a:t>Theme 3: Creating &amp; Maintaining Activity </a:t>
            </a:r>
          </a:p>
        </p:txBody>
      </p:sp>
      <p:sp>
        <p:nvSpPr>
          <p:cNvPr id="3" name="Content Placeholder 2">
            <a:extLst>
              <a:ext uri="{FF2B5EF4-FFF2-40B4-BE49-F238E27FC236}">
                <a16:creationId xmlns:a16="http://schemas.microsoft.com/office/drawing/2014/main" id="{EC6096FA-4AC3-8368-F0FE-C5BF564ABEC0}"/>
              </a:ext>
            </a:extLst>
          </p:cNvPr>
          <p:cNvSpPr>
            <a:spLocks noGrp="1"/>
          </p:cNvSpPr>
          <p:nvPr>
            <p:ph sz="half" idx="1"/>
          </p:nvPr>
        </p:nvSpPr>
        <p:spPr>
          <a:xfrm>
            <a:off x="966990" y="2675577"/>
            <a:ext cx="5167184" cy="3452227"/>
          </a:xfrm>
        </p:spPr>
        <p:txBody>
          <a:bodyPr vert="horz" lIns="91440" tIns="45720" rIns="91440" bIns="45720" rtlCol="0" anchor="t">
            <a:normAutofit/>
          </a:bodyPr>
          <a:lstStyle/>
          <a:p>
            <a:pPr>
              <a:lnSpc>
                <a:spcPct val="110000"/>
              </a:lnSpc>
              <a:buFont typeface="Wingdings" panose="05000000000000000000" pitchFamily="2" charset="2"/>
              <a:buChar char="ü"/>
            </a:pPr>
            <a:r>
              <a:rPr lang="en-GB" sz="2000"/>
              <a:t>Spaces and facilities should be effectively maintained and managed </a:t>
            </a:r>
          </a:p>
          <a:p>
            <a:pPr>
              <a:lnSpc>
                <a:spcPct val="110000"/>
              </a:lnSpc>
              <a:buFont typeface="Wingdings" panose="05000000000000000000" pitchFamily="2" charset="2"/>
              <a:buChar char="ü"/>
            </a:pPr>
            <a:r>
              <a:rPr lang="en-GB" sz="2000"/>
              <a:t>Multi-functional spaces allow for physical activity to be delivered alongside other priorities </a:t>
            </a:r>
          </a:p>
          <a:p>
            <a:pPr>
              <a:lnSpc>
                <a:spcPct val="110000"/>
              </a:lnSpc>
              <a:buFont typeface="Wingdings" panose="05000000000000000000" pitchFamily="2" charset="2"/>
              <a:buChar char="ü"/>
            </a:pPr>
            <a:r>
              <a:rPr lang="en-GB" sz="2000"/>
              <a:t>High-quality, flexible spaces are those that can be adapted easily</a:t>
            </a:r>
          </a:p>
        </p:txBody>
      </p:sp>
      <p:pic>
        <p:nvPicPr>
          <p:cNvPr id="4" name="Picture 3">
            <a:extLst>
              <a:ext uri="{FF2B5EF4-FFF2-40B4-BE49-F238E27FC236}">
                <a16:creationId xmlns:a16="http://schemas.microsoft.com/office/drawing/2014/main" id="{74B0C584-1832-CA38-CC49-A439ABB1CC2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7643" y="314325"/>
            <a:ext cx="1654163" cy="535949"/>
          </a:xfrm>
          <a:prstGeom prst="rect">
            <a:avLst/>
          </a:prstGeom>
        </p:spPr>
      </p:pic>
      <p:pic>
        <p:nvPicPr>
          <p:cNvPr id="11" name="Picture 10">
            <a:extLst>
              <a:ext uri="{FF2B5EF4-FFF2-40B4-BE49-F238E27FC236}">
                <a16:creationId xmlns:a16="http://schemas.microsoft.com/office/drawing/2014/main" id="{C75A6335-E78C-0287-BCCD-09D059087DD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34815"/>
          <a:stretch/>
        </p:blipFill>
        <p:spPr>
          <a:xfrm>
            <a:off x="1816082" y="850274"/>
            <a:ext cx="3192152" cy="1605592"/>
          </a:xfrm>
          <a:prstGeom prst="rect">
            <a:avLst/>
          </a:prstGeom>
        </p:spPr>
      </p:pic>
      <p:grpSp>
        <p:nvGrpSpPr>
          <p:cNvPr id="22" name="Group 21">
            <a:extLst>
              <a:ext uri="{FF2B5EF4-FFF2-40B4-BE49-F238E27FC236}">
                <a16:creationId xmlns:a16="http://schemas.microsoft.com/office/drawing/2014/main" id="{CEF28FF3-3D49-4A36-BEA9-501C5F14F400}"/>
              </a:ext>
              <a:ext uri="{C183D7F6-B498-43B3-948B-1728B52AA6E4}">
                <adec:decorative xmlns:adec="http://schemas.microsoft.com/office/drawing/2017/decorative" val="1"/>
              </a:ext>
            </a:extLst>
          </p:cNvPr>
          <p:cNvGrpSpPr/>
          <p:nvPr/>
        </p:nvGrpSpPr>
        <p:grpSpPr>
          <a:xfrm>
            <a:off x="6487445" y="2286001"/>
            <a:ext cx="5704555" cy="4572000"/>
            <a:chOff x="6987209" y="2569856"/>
            <a:chExt cx="5204791" cy="4319353"/>
          </a:xfrm>
        </p:grpSpPr>
        <p:pic>
          <p:nvPicPr>
            <p:cNvPr id="21" name="Picture 20" descr="A group of people in a park&#10;&#10;Description automatically generated">
              <a:extLst>
                <a:ext uri="{FF2B5EF4-FFF2-40B4-BE49-F238E27FC236}">
                  <a16:creationId xmlns:a16="http://schemas.microsoft.com/office/drawing/2014/main" id="{F249C475-E1BB-A52E-F9B5-46A3BD3E9EC9}"/>
                </a:ext>
              </a:extLst>
            </p:cNvPr>
            <p:cNvPicPr>
              <a:picLocks noChangeAspect="1"/>
            </p:cNvPicPr>
            <p:nvPr/>
          </p:nvPicPr>
          <p:blipFill>
            <a:blip r:embed="rId5">
              <a:extLst>
                <a:ext uri="{28A0092B-C50C-407E-A947-70E740481C1C}">
                  <a14:useLocalDpi xmlns:a14="http://schemas.microsoft.com/office/drawing/2010/main" val="0"/>
                </a:ext>
              </a:extLst>
            </a:blip>
            <a:srcRect l="9273" t="468" r="10336" b="-468"/>
            <a:stretch/>
          </p:blipFill>
          <p:spPr>
            <a:xfrm>
              <a:off x="6987209" y="2569856"/>
              <a:ext cx="5204791" cy="4319353"/>
            </a:xfrm>
            <a:prstGeom prst="rect">
              <a:avLst/>
            </a:prstGeom>
          </p:spPr>
        </p:pic>
        <p:sp>
          <p:nvSpPr>
            <p:cNvPr id="9" name="TextBox 8">
              <a:extLst>
                <a:ext uri="{FF2B5EF4-FFF2-40B4-BE49-F238E27FC236}">
                  <a16:creationId xmlns:a16="http://schemas.microsoft.com/office/drawing/2014/main" id="{B16EE1C0-9DBA-D45B-95B3-408386304607}"/>
                </a:ext>
              </a:extLst>
            </p:cNvPr>
            <p:cNvSpPr txBox="1"/>
            <p:nvPr/>
          </p:nvSpPr>
          <p:spPr>
            <a:xfrm rot="16200000">
              <a:off x="10620739" y="5298199"/>
              <a:ext cx="2880912" cy="238691"/>
            </a:xfrm>
            <a:prstGeom prst="rect">
              <a:avLst/>
            </a:prstGeom>
            <a:noFill/>
          </p:spPr>
          <p:txBody>
            <a:bodyPr wrap="square" rtlCol="0">
              <a:spAutoFit/>
            </a:bodyPr>
            <a:lstStyle/>
            <a:p>
              <a:r>
                <a:rPr lang="en-GB" sz="1100">
                  <a:solidFill>
                    <a:schemeClr val="bg1"/>
                  </a:solidFill>
                </a:rPr>
                <a:t>Image: © David Lock Associates </a:t>
              </a:r>
            </a:p>
          </p:txBody>
        </p:sp>
      </p:grpSp>
      <p:sp>
        <p:nvSpPr>
          <p:cNvPr id="7" name="Rectangle 6">
            <a:extLst>
              <a:ext uri="{FF2B5EF4-FFF2-40B4-BE49-F238E27FC236}">
                <a16:creationId xmlns:a16="http://schemas.microsoft.com/office/drawing/2014/main" id="{18DD2102-AC67-5764-61D3-1D2375190678}"/>
              </a:ext>
              <a:ext uri="{C183D7F6-B498-43B3-948B-1728B52AA6E4}">
                <adec:decorative xmlns:adec="http://schemas.microsoft.com/office/drawing/2017/decorative" val="1"/>
              </a:ext>
            </a:extLst>
          </p:cNvPr>
          <p:cNvSpPr/>
          <p:nvPr/>
        </p:nvSpPr>
        <p:spPr>
          <a:xfrm>
            <a:off x="0" y="0"/>
            <a:ext cx="613719" cy="6858000"/>
          </a:xfrm>
          <a:prstGeom prst="rect">
            <a:avLst/>
          </a:prstGeom>
          <a:solidFill>
            <a:srgbClr val="0072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6273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A8A11-039F-12E0-B49D-ECF168F64732}"/>
              </a:ext>
            </a:extLst>
          </p:cNvPr>
          <p:cNvSpPr>
            <a:spLocks noGrp="1"/>
          </p:cNvSpPr>
          <p:nvPr>
            <p:ph type="title"/>
          </p:nvPr>
        </p:nvSpPr>
        <p:spPr/>
        <p:txBody>
          <a:bodyPr>
            <a:normAutofit/>
          </a:bodyPr>
          <a:lstStyle/>
          <a:p>
            <a:r>
              <a:rPr lang="en-GB" sz="4000" dirty="0"/>
              <a:t>Optional short summary quiz</a:t>
            </a:r>
          </a:p>
        </p:txBody>
      </p:sp>
      <p:sp>
        <p:nvSpPr>
          <p:cNvPr id="3" name="Content Placeholder 2">
            <a:extLst>
              <a:ext uri="{FF2B5EF4-FFF2-40B4-BE49-F238E27FC236}">
                <a16:creationId xmlns:a16="http://schemas.microsoft.com/office/drawing/2014/main" id="{18F2CE66-1052-9A97-71EF-BEFE196E8BD1}"/>
              </a:ext>
            </a:extLst>
          </p:cNvPr>
          <p:cNvSpPr>
            <a:spLocks noGrp="1"/>
          </p:cNvSpPr>
          <p:nvPr>
            <p:ph sz="half" idx="1"/>
          </p:nvPr>
        </p:nvSpPr>
        <p:spPr>
          <a:xfrm>
            <a:off x="838200" y="1825625"/>
            <a:ext cx="3451167" cy="1603375"/>
          </a:xfrm>
        </p:spPr>
        <p:txBody>
          <a:bodyPr vert="horz" lIns="91440" tIns="45720" rIns="91440" bIns="45720" rtlCol="0" anchor="t">
            <a:noAutofit/>
          </a:bodyPr>
          <a:lstStyle/>
          <a:p>
            <a:pPr marL="342900" indent="-342900">
              <a:buFont typeface="+mj-lt"/>
              <a:buAutoNum type="arabicPeriod"/>
            </a:pPr>
            <a:r>
              <a:rPr lang="en-GB" sz="1600" b="1"/>
              <a:t>According to the Chief Medical Officer, what is the recommended minimum number of minutes the average adult should exercise per week?</a:t>
            </a:r>
            <a:endParaRPr lang="en-US" sz="1600" b="1">
              <a:cs typeface="Calibri" panose="020F0502020204030204"/>
            </a:endParaRPr>
          </a:p>
        </p:txBody>
      </p:sp>
      <p:sp>
        <p:nvSpPr>
          <p:cNvPr id="8" name="Content Placeholder 2">
            <a:extLst>
              <a:ext uri="{FF2B5EF4-FFF2-40B4-BE49-F238E27FC236}">
                <a16:creationId xmlns:a16="http://schemas.microsoft.com/office/drawing/2014/main" id="{2DDA73F9-883D-AAAF-D55F-414C4A414DEC}"/>
              </a:ext>
            </a:extLst>
          </p:cNvPr>
          <p:cNvSpPr txBox="1">
            <a:spLocks/>
          </p:cNvSpPr>
          <p:nvPr/>
        </p:nvSpPr>
        <p:spPr>
          <a:xfrm>
            <a:off x="1191268" y="3592512"/>
            <a:ext cx="2494907" cy="160337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lphaLcParenR"/>
            </a:pPr>
            <a:r>
              <a:rPr lang="en-GB" sz="1600"/>
              <a:t>30 minutes</a:t>
            </a:r>
          </a:p>
          <a:p>
            <a:pPr marL="342900" indent="-342900">
              <a:buFont typeface="+mj-lt"/>
              <a:buAutoNum type="alphaLcParenR"/>
            </a:pPr>
            <a:r>
              <a:rPr lang="en-GB" sz="1600"/>
              <a:t>90 minutes</a:t>
            </a:r>
          </a:p>
          <a:p>
            <a:pPr marL="342900" indent="-342900">
              <a:buFont typeface="+mj-lt"/>
              <a:buAutoNum type="alphaLcParenR"/>
            </a:pPr>
            <a:r>
              <a:rPr lang="en-GB" sz="1600"/>
              <a:t>120 minutes</a:t>
            </a:r>
          </a:p>
          <a:p>
            <a:pPr marL="342900" indent="-342900">
              <a:buFont typeface="+mj-lt"/>
              <a:buAutoNum type="alphaLcParenR"/>
            </a:pPr>
            <a:r>
              <a:rPr lang="en-GB" sz="1600"/>
              <a:t>150 minutes</a:t>
            </a:r>
          </a:p>
        </p:txBody>
      </p:sp>
      <p:pic>
        <p:nvPicPr>
          <p:cNvPr id="5" name="Picture 4">
            <a:extLst>
              <a:ext uri="{FF2B5EF4-FFF2-40B4-BE49-F238E27FC236}">
                <a16:creationId xmlns:a16="http://schemas.microsoft.com/office/drawing/2014/main" id="{7899831C-6B39-531D-1F42-A9039A15F34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7643" y="314325"/>
            <a:ext cx="1654163" cy="535949"/>
          </a:xfrm>
          <a:prstGeom prst="rect">
            <a:avLst/>
          </a:prstGeom>
        </p:spPr>
      </p:pic>
      <p:sp>
        <p:nvSpPr>
          <p:cNvPr id="7" name="Content Placeholder 2">
            <a:extLst>
              <a:ext uri="{FF2B5EF4-FFF2-40B4-BE49-F238E27FC236}">
                <a16:creationId xmlns:a16="http://schemas.microsoft.com/office/drawing/2014/main" id="{20F21685-D76F-9F44-8F27-0C923D7A98EF}"/>
              </a:ext>
            </a:extLst>
          </p:cNvPr>
          <p:cNvSpPr txBox="1">
            <a:spLocks/>
          </p:cNvSpPr>
          <p:nvPr/>
        </p:nvSpPr>
        <p:spPr>
          <a:xfrm>
            <a:off x="4499402" y="1825625"/>
            <a:ext cx="3451167" cy="9747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startAt="2"/>
            </a:pPr>
            <a:r>
              <a:rPr lang="en-US" sz="1600" b="1"/>
              <a:t>How many active design themes are there?</a:t>
            </a:r>
            <a:endParaRPr lang="en-GB" sz="1600" b="1"/>
          </a:p>
        </p:txBody>
      </p:sp>
      <p:sp>
        <p:nvSpPr>
          <p:cNvPr id="9" name="Content Placeholder 2">
            <a:extLst>
              <a:ext uri="{FF2B5EF4-FFF2-40B4-BE49-F238E27FC236}">
                <a16:creationId xmlns:a16="http://schemas.microsoft.com/office/drawing/2014/main" id="{F46DD693-BA19-A252-130C-78BF2634BC7D}"/>
              </a:ext>
            </a:extLst>
          </p:cNvPr>
          <p:cNvSpPr txBox="1">
            <a:spLocks/>
          </p:cNvSpPr>
          <p:nvPr/>
        </p:nvSpPr>
        <p:spPr>
          <a:xfrm>
            <a:off x="5063208" y="3592511"/>
            <a:ext cx="3126647" cy="160337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lphaLcParenR"/>
            </a:pPr>
            <a:r>
              <a:rPr lang="en-GB" sz="1600"/>
              <a:t>10</a:t>
            </a:r>
            <a:endParaRPr lang="en-GB" sz="1600">
              <a:cs typeface="Calibri"/>
            </a:endParaRPr>
          </a:p>
          <a:p>
            <a:pPr marL="342900" indent="-342900">
              <a:buFont typeface="+mj-lt"/>
              <a:buAutoNum type="alphaLcParenR"/>
            </a:pPr>
            <a:r>
              <a:rPr lang="en-GB" sz="1600"/>
              <a:t>5</a:t>
            </a:r>
            <a:endParaRPr lang="en-GB" sz="1600">
              <a:cs typeface="Calibri"/>
            </a:endParaRPr>
          </a:p>
          <a:p>
            <a:pPr marL="342900" indent="-342900">
              <a:buFont typeface="+mj-lt"/>
              <a:buAutoNum type="alphaLcParenR"/>
            </a:pPr>
            <a:r>
              <a:rPr lang="en-GB" sz="1600">
                <a:cs typeface="Calibri"/>
              </a:rPr>
              <a:t>3</a:t>
            </a:r>
          </a:p>
          <a:p>
            <a:pPr marL="342900" indent="-342900">
              <a:buFont typeface="+mj-lt"/>
              <a:buAutoNum type="alphaLcParenR"/>
            </a:pPr>
            <a:r>
              <a:rPr lang="en-GB" sz="1600">
                <a:cs typeface="Calibri"/>
              </a:rPr>
              <a:t>4</a:t>
            </a:r>
          </a:p>
        </p:txBody>
      </p:sp>
      <p:sp>
        <p:nvSpPr>
          <p:cNvPr id="6" name="Content Placeholder 2">
            <a:extLst>
              <a:ext uri="{FF2B5EF4-FFF2-40B4-BE49-F238E27FC236}">
                <a16:creationId xmlns:a16="http://schemas.microsoft.com/office/drawing/2014/main" id="{61645706-3216-A074-3994-869D8118388F}"/>
              </a:ext>
            </a:extLst>
          </p:cNvPr>
          <p:cNvSpPr txBox="1">
            <a:spLocks/>
          </p:cNvSpPr>
          <p:nvPr/>
        </p:nvSpPr>
        <p:spPr>
          <a:xfrm>
            <a:off x="8332060" y="1825625"/>
            <a:ext cx="3451165" cy="10890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startAt="3"/>
            </a:pPr>
            <a:r>
              <a:rPr lang="en-US" sz="1600" b="1"/>
              <a:t>What is the foundational principle for the active design guidance? </a:t>
            </a:r>
            <a:endParaRPr lang="en-GB" sz="1600" b="1"/>
          </a:p>
        </p:txBody>
      </p:sp>
      <p:sp>
        <p:nvSpPr>
          <p:cNvPr id="10" name="Content Placeholder 2">
            <a:extLst>
              <a:ext uri="{FF2B5EF4-FFF2-40B4-BE49-F238E27FC236}">
                <a16:creationId xmlns:a16="http://schemas.microsoft.com/office/drawing/2014/main" id="{C7CB9E5E-C1C6-EC88-D777-F7213AA87D53}"/>
              </a:ext>
            </a:extLst>
          </p:cNvPr>
          <p:cNvSpPr txBox="1">
            <a:spLocks/>
          </p:cNvSpPr>
          <p:nvPr/>
        </p:nvSpPr>
        <p:spPr>
          <a:xfrm>
            <a:off x="8740837" y="3429000"/>
            <a:ext cx="3250865" cy="21463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lphaLcParenR"/>
            </a:pPr>
            <a:r>
              <a:rPr lang="en-US" sz="1600"/>
              <a:t>Providing active travel routes </a:t>
            </a:r>
            <a:r>
              <a:rPr lang="en-GB" sz="1600"/>
              <a:t>To decrease foot traffic</a:t>
            </a:r>
          </a:p>
          <a:p>
            <a:pPr marL="342900" indent="-342900">
              <a:buFont typeface="+mj-lt"/>
              <a:buAutoNum type="alphaLcParenR"/>
            </a:pPr>
            <a:r>
              <a:rPr lang="en-US" sz="1600"/>
              <a:t>Creating active, high-quality spaces and places </a:t>
            </a:r>
          </a:p>
          <a:p>
            <a:pPr marL="342900" indent="-342900">
              <a:buFont typeface="+mj-lt"/>
              <a:buAutoNum type="alphaLcParenR"/>
            </a:pPr>
            <a:r>
              <a:rPr lang="en-US" sz="1600"/>
              <a:t>Activity for All </a:t>
            </a:r>
            <a:endParaRPr lang="en-GB" sz="1600"/>
          </a:p>
        </p:txBody>
      </p:sp>
      <p:cxnSp>
        <p:nvCxnSpPr>
          <p:cNvPr id="13" name="Straight Connector 12">
            <a:extLst>
              <a:ext uri="{FF2B5EF4-FFF2-40B4-BE49-F238E27FC236}">
                <a16:creationId xmlns:a16="http://schemas.microsoft.com/office/drawing/2014/main" id="{624A48BB-A9F1-5146-8036-ED00190CBE85}"/>
              </a:ext>
              <a:ext uri="{C183D7F6-B498-43B3-948B-1728B52AA6E4}">
                <adec:decorative xmlns:adec="http://schemas.microsoft.com/office/drawing/2017/decorative" val="1"/>
              </a:ext>
            </a:extLst>
          </p:cNvPr>
          <p:cNvCxnSpPr>
            <a:cxnSpLocks/>
          </p:cNvCxnSpPr>
          <p:nvPr/>
        </p:nvCxnSpPr>
        <p:spPr>
          <a:xfrm>
            <a:off x="8189855" y="1825625"/>
            <a:ext cx="0" cy="35464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DA3F0C7-6217-29B8-D7D3-F99C1DE03B01}"/>
              </a:ext>
              <a:ext uri="{C183D7F6-B498-43B3-948B-1728B52AA6E4}">
                <adec:decorative xmlns:adec="http://schemas.microsoft.com/office/drawing/2017/decorative" val="1"/>
              </a:ext>
            </a:extLst>
          </p:cNvPr>
          <p:cNvCxnSpPr>
            <a:cxnSpLocks/>
          </p:cNvCxnSpPr>
          <p:nvPr/>
        </p:nvCxnSpPr>
        <p:spPr>
          <a:xfrm>
            <a:off x="4289367" y="1825625"/>
            <a:ext cx="0" cy="3546475"/>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5321FE7-6C53-171C-7534-C62DD925F435}"/>
              </a:ext>
              <a:ext uri="{C183D7F6-B498-43B3-948B-1728B52AA6E4}">
                <adec:decorative xmlns:adec="http://schemas.microsoft.com/office/drawing/2017/decorative" val="1"/>
              </a:ext>
            </a:extLst>
          </p:cNvPr>
          <p:cNvSpPr/>
          <p:nvPr/>
        </p:nvSpPr>
        <p:spPr>
          <a:xfrm>
            <a:off x="0" y="0"/>
            <a:ext cx="613719" cy="6858000"/>
          </a:xfrm>
          <a:prstGeom prst="rect">
            <a:avLst/>
          </a:prstGeom>
          <a:solidFill>
            <a:srgbClr val="0072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80573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A8A11-039F-12E0-B49D-ECF168F64732}"/>
              </a:ext>
            </a:extLst>
          </p:cNvPr>
          <p:cNvSpPr>
            <a:spLocks noGrp="1"/>
          </p:cNvSpPr>
          <p:nvPr>
            <p:ph type="title"/>
          </p:nvPr>
        </p:nvSpPr>
        <p:spPr/>
        <p:txBody>
          <a:bodyPr>
            <a:normAutofit/>
          </a:bodyPr>
          <a:lstStyle/>
          <a:p>
            <a:r>
              <a:rPr lang="en-GB" sz="4000" dirty="0"/>
              <a:t>Answers</a:t>
            </a:r>
          </a:p>
        </p:txBody>
      </p:sp>
      <p:sp>
        <p:nvSpPr>
          <p:cNvPr id="3" name="Content Placeholder 2">
            <a:extLst>
              <a:ext uri="{FF2B5EF4-FFF2-40B4-BE49-F238E27FC236}">
                <a16:creationId xmlns:a16="http://schemas.microsoft.com/office/drawing/2014/main" id="{18F2CE66-1052-9A97-71EF-BEFE196E8BD1}"/>
              </a:ext>
            </a:extLst>
          </p:cNvPr>
          <p:cNvSpPr>
            <a:spLocks noGrp="1"/>
          </p:cNvSpPr>
          <p:nvPr>
            <p:ph sz="half" idx="1"/>
          </p:nvPr>
        </p:nvSpPr>
        <p:spPr>
          <a:xfrm>
            <a:off x="838200" y="1825625"/>
            <a:ext cx="3451167" cy="1603375"/>
          </a:xfrm>
        </p:spPr>
        <p:txBody>
          <a:bodyPr vert="horz" lIns="91440" tIns="45720" rIns="91440" bIns="45720" rtlCol="0" anchor="t">
            <a:noAutofit/>
          </a:bodyPr>
          <a:lstStyle/>
          <a:p>
            <a:pPr marL="342900" indent="-342900">
              <a:buFont typeface="+mj-lt"/>
              <a:buAutoNum type="arabicPeriod"/>
            </a:pPr>
            <a:r>
              <a:rPr lang="en-GB" sz="1600" b="1"/>
              <a:t>According to the Chief Medical Officer, what is the recommended minimum number of minutes the average adult should exercise per week?</a:t>
            </a:r>
            <a:endParaRPr lang="en-US" sz="1600" b="1">
              <a:cs typeface="Calibri" panose="020F0502020204030204"/>
            </a:endParaRPr>
          </a:p>
        </p:txBody>
      </p:sp>
      <p:sp>
        <p:nvSpPr>
          <p:cNvPr id="8" name="Content Placeholder 2">
            <a:extLst>
              <a:ext uri="{FF2B5EF4-FFF2-40B4-BE49-F238E27FC236}">
                <a16:creationId xmlns:a16="http://schemas.microsoft.com/office/drawing/2014/main" id="{2DDA73F9-883D-AAAF-D55F-414C4A414DEC}"/>
              </a:ext>
            </a:extLst>
          </p:cNvPr>
          <p:cNvSpPr txBox="1">
            <a:spLocks/>
          </p:cNvSpPr>
          <p:nvPr/>
        </p:nvSpPr>
        <p:spPr>
          <a:xfrm>
            <a:off x="1191268" y="3592512"/>
            <a:ext cx="2494907" cy="160337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lphaLcParenR"/>
            </a:pPr>
            <a:r>
              <a:rPr lang="en-GB" sz="1600"/>
              <a:t>30 minutes</a:t>
            </a:r>
          </a:p>
          <a:p>
            <a:pPr marL="342900" indent="-342900">
              <a:buFont typeface="+mj-lt"/>
              <a:buAutoNum type="alphaLcParenR"/>
            </a:pPr>
            <a:r>
              <a:rPr lang="en-GB" sz="1600"/>
              <a:t>90 minutes</a:t>
            </a:r>
          </a:p>
          <a:p>
            <a:pPr marL="342900" indent="-342900">
              <a:buFont typeface="+mj-lt"/>
              <a:buAutoNum type="alphaLcParenR"/>
            </a:pPr>
            <a:r>
              <a:rPr lang="en-GB" sz="1600"/>
              <a:t>120 minutes</a:t>
            </a:r>
          </a:p>
          <a:p>
            <a:pPr marL="342900" indent="-342900">
              <a:buFont typeface="+mj-lt"/>
              <a:buAutoNum type="alphaLcParenR"/>
            </a:pPr>
            <a:r>
              <a:rPr lang="en-GB" sz="1600"/>
              <a:t>150 minutes</a:t>
            </a:r>
          </a:p>
        </p:txBody>
      </p:sp>
      <p:pic>
        <p:nvPicPr>
          <p:cNvPr id="5" name="Picture 4">
            <a:extLst>
              <a:ext uri="{FF2B5EF4-FFF2-40B4-BE49-F238E27FC236}">
                <a16:creationId xmlns:a16="http://schemas.microsoft.com/office/drawing/2014/main" id="{7899831C-6B39-531D-1F42-A9039A15F34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7643" y="314325"/>
            <a:ext cx="1654163" cy="535949"/>
          </a:xfrm>
          <a:prstGeom prst="rect">
            <a:avLst/>
          </a:prstGeom>
        </p:spPr>
      </p:pic>
      <p:sp>
        <p:nvSpPr>
          <p:cNvPr id="7" name="Content Placeholder 2">
            <a:extLst>
              <a:ext uri="{FF2B5EF4-FFF2-40B4-BE49-F238E27FC236}">
                <a16:creationId xmlns:a16="http://schemas.microsoft.com/office/drawing/2014/main" id="{20F21685-D76F-9F44-8F27-0C923D7A98EF}"/>
              </a:ext>
            </a:extLst>
          </p:cNvPr>
          <p:cNvSpPr txBox="1">
            <a:spLocks/>
          </p:cNvSpPr>
          <p:nvPr/>
        </p:nvSpPr>
        <p:spPr>
          <a:xfrm>
            <a:off x="4499402" y="1825625"/>
            <a:ext cx="3451167" cy="9747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startAt="2"/>
            </a:pPr>
            <a:r>
              <a:rPr lang="en-US" sz="1600" b="1"/>
              <a:t>How many active design themes are there?</a:t>
            </a:r>
            <a:endParaRPr lang="en-GB" sz="1600" b="1"/>
          </a:p>
        </p:txBody>
      </p:sp>
      <p:sp>
        <p:nvSpPr>
          <p:cNvPr id="9" name="Content Placeholder 2">
            <a:extLst>
              <a:ext uri="{FF2B5EF4-FFF2-40B4-BE49-F238E27FC236}">
                <a16:creationId xmlns:a16="http://schemas.microsoft.com/office/drawing/2014/main" id="{F46DD693-BA19-A252-130C-78BF2634BC7D}"/>
              </a:ext>
            </a:extLst>
          </p:cNvPr>
          <p:cNvSpPr txBox="1">
            <a:spLocks/>
          </p:cNvSpPr>
          <p:nvPr/>
        </p:nvSpPr>
        <p:spPr>
          <a:xfrm>
            <a:off x="5063208" y="3592511"/>
            <a:ext cx="3126647" cy="160337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lphaLcParenR"/>
            </a:pPr>
            <a:r>
              <a:rPr lang="en-GB" sz="1600"/>
              <a:t>10</a:t>
            </a:r>
            <a:endParaRPr lang="en-GB" sz="1600">
              <a:cs typeface="Calibri"/>
            </a:endParaRPr>
          </a:p>
          <a:p>
            <a:pPr marL="342900" indent="-342900">
              <a:buFont typeface="+mj-lt"/>
              <a:buAutoNum type="alphaLcParenR"/>
            </a:pPr>
            <a:r>
              <a:rPr lang="en-GB" sz="1600"/>
              <a:t>5</a:t>
            </a:r>
            <a:endParaRPr lang="en-GB" sz="1600">
              <a:cs typeface="Calibri"/>
            </a:endParaRPr>
          </a:p>
          <a:p>
            <a:pPr marL="342900" indent="-342900">
              <a:buFont typeface="+mj-lt"/>
              <a:buAutoNum type="alphaLcParenR"/>
            </a:pPr>
            <a:r>
              <a:rPr lang="en-GB" sz="1600">
                <a:cs typeface="Calibri"/>
              </a:rPr>
              <a:t>3</a:t>
            </a:r>
          </a:p>
          <a:p>
            <a:pPr marL="342900" indent="-342900">
              <a:buFont typeface="+mj-lt"/>
              <a:buAutoNum type="alphaLcParenR"/>
            </a:pPr>
            <a:r>
              <a:rPr lang="en-GB" sz="1600">
                <a:cs typeface="Calibri"/>
              </a:rPr>
              <a:t>4</a:t>
            </a:r>
          </a:p>
        </p:txBody>
      </p:sp>
      <p:sp>
        <p:nvSpPr>
          <p:cNvPr id="6" name="Content Placeholder 2">
            <a:extLst>
              <a:ext uri="{FF2B5EF4-FFF2-40B4-BE49-F238E27FC236}">
                <a16:creationId xmlns:a16="http://schemas.microsoft.com/office/drawing/2014/main" id="{61645706-3216-A074-3994-869D8118388F}"/>
              </a:ext>
            </a:extLst>
          </p:cNvPr>
          <p:cNvSpPr txBox="1">
            <a:spLocks/>
          </p:cNvSpPr>
          <p:nvPr/>
        </p:nvSpPr>
        <p:spPr>
          <a:xfrm>
            <a:off x="8332060" y="1825625"/>
            <a:ext cx="3451165" cy="10890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startAt="3"/>
            </a:pPr>
            <a:r>
              <a:rPr lang="en-US" sz="1600" b="1"/>
              <a:t>What is the foundational principle for the active design guidance? </a:t>
            </a:r>
            <a:endParaRPr lang="en-GB" sz="1600" b="1"/>
          </a:p>
        </p:txBody>
      </p:sp>
      <p:sp>
        <p:nvSpPr>
          <p:cNvPr id="10" name="Content Placeholder 2">
            <a:extLst>
              <a:ext uri="{FF2B5EF4-FFF2-40B4-BE49-F238E27FC236}">
                <a16:creationId xmlns:a16="http://schemas.microsoft.com/office/drawing/2014/main" id="{C7CB9E5E-C1C6-EC88-D777-F7213AA87D53}"/>
              </a:ext>
            </a:extLst>
          </p:cNvPr>
          <p:cNvSpPr txBox="1">
            <a:spLocks/>
          </p:cNvSpPr>
          <p:nvPr/>
        </p:nvSpPr>
        <p:spPr>
          <a:xfrm>
            <a:off x="8740837" y="3429000"/>
            <a:ext cx="3250865" cy="21463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lphaLcParenR"/>
            </a:pPr>
            <a:r>
              <a:rPr lang="en-US" sz="1600"/>
              <a:t>Providing active travel routes </a:t>
            </a:r>
            <a:r>
              <a:rPr lang="en-GB" sz="1600"/>
              <a:t>To decrease foot traffic</a:t>
            </a:r>
          </a:p>
          <a:p>
            <a:pPr marL="342900" indent="-342900">
              <a:buFont typeface="+mj-lt"/>
              <a:buAutoNum type="alphaLcParenR"/>
            </a:pPr>
            <a:r>
              <a:rPr lang="en-US" sz="1600"/>
              <a:t>Creating active, high-quality spaces and places </a:t>
            </a:r>
          </a:p>
          <a:p>
            <a:pPr marL="342900" indent="-342900">
              <a:buFont typeface="+mj-lt"/>
              <a:buAutoNum type="alphaLcParenR"/>
            </a:pPr>
            <a:r>
              <a:rPr lang="en-US" sz="1600"/>
              <a:t>Activity for All </a:t>
            </a:r>
            <a:endParaRPr lang="en-GB" sz="1600"/>
          </a:p>
        </p:txBody>
      </p:sp>
      <p:cxnSp>
        <p:nvCxnSpPr>
          <p:cNvPr id="13" name="Straight Connector 12">
            <a:extLst>
              <a:ext uri="{FF2B5EF4-FFF2-40B4-BE49-F238E27FC236}">
                <a16:creationId xmlns:a16="http://schemas.microsoft.com/office/drawing/2014/main" id="{624A48BB-A9F1-5146-8036-ED00190CBE85}"/>
              </a:ext>
              <a:ext uri="{C183D7F6-B498-43B3-948B-1728B52AA6E4}">
                <adec:decorative xmlns:adec="http://schemas.microsoft.com/office/drawing/2017/decorative" val="1"/>
              </a:ext>
            </a:extLst>
          </p:cNvPr>
          <p:cNvCxnSpPr>
            <a:cxnSpLocks/>
          </p:cNvCxnSpPr>
          <p:nvPr/>
        </p:nvCxnSpPr>
        <p:spPr>
          <a:xfrm>
            <a:off x="8189855" y="1825625"/>
            <a:ext cx="0" cy="35464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DA3F0C7-6217-29B8-D7D3-F99C1DE03B01}"/>
              </a:ext>
              <a:ext uri="{C183D7F6-B498-43B3-948B-1728B52AA6E4}">
                <adec:decorative xmlns:adec="http://schemas.microsoft.com/office/drawing/2017/decorative" val="1"/>
              </a:ext>
            </a:extLst>
          </p:cNvPr>
          <p:cNvCxnSpPr>
            <a:cxnSpLocks/>
          </p:cNvCxnSpPr>
          <p:nvPr/>
        </p:nvCxnSpPr>
        <p:spPr>
          <a:xfrm>
            <a:off x="4289367" y="1825625"/>
            <a:ext cx="0" cy="3546475"/>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5321FE7-6C53-171C-7534-C62DD925F435}"/>
              </a:ext>
              <a:ext uri="{C183D7F6-B498-43B3-948B-1728B52AA6E4}">
                <adec:decorative xmlns:adec="http://schemas.microsoft.com/office/drawing/2017/decorative" val="1"/>
              </a:ext>
            </a:extLst>
          </p:cNvPr>
          <p:cNvSpPr/>
          <p:nvPr/>
        </p:nvSpPr>
        <p:spPr>
          <a:xfrm>
            <a:off x="0" y="0"/>
            <a:ext cx="613719" cy="6858000"/>
          </a:xfrm>
          <a:prstGeom prst="rect">
            <a:avLst/>
          </a:prstGeom>
          <a:solidFill>
            <a:srgbClr val="0072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83CBAF3C-2930-C4B0-319B-3B89FD307062}"/>
              </a:ext>
              <a:ext uri="{C183D7F6-B498-43B3-948B-1728B52AA6E4}">
                <adec:decorative xmlns:adec="http://schemas.microsoft.com/office/drawing/2017/decorative" val="1"/>
              </a:ext>
            </a:extLst>
          </p:cNvPr>
          <p:cNvSpPr/>
          <p:nvPr/>
        </p:nvSpPr>
        <p:spPr>
          <a:xfrm>
            <a:off x="1087599" y="4576763"/>
            <a:ext cx="2054750" cy="40957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9C6E8D05-EB52-F254-B1F4-C67C86FD2D11}"/>
              </a:ext>
              <a:ext uri="{C183D7F6-B498-43B3-948B-1728B52AA6E4}">
                <adec:decorative xmlns:adec="http://schemas.microsoft.com/office/drawing/2017/decorative" val="1"/>
              </a:ext>
            </a:extLst>
          </p:cNvPr>
          <p:cNvSpPr/>
          <p:nvPr/>
        </p:nvSpPr>
        <p:spPr>
          <a:xfrm>
            <a:off x="8653545" y="4510086"/>
            <a:ext cx="2054750" cy="40957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A2B8D233-CEB0-0BD3-11AE-6122787433F9}"/>
              </a:ext>
              <a:ext uri="{C183D7F6-B498-43B3-948B-1728B52AA6E4}">
                <adec:decorative xmlns:adec="http://schemas.microsoft.com/office/drawing/2017/decorative" val="1"/>
              </a:ext>
            </a:extLst>
          </p:cNvPr>
          <p:cNvSpPr/>
          <p:nvPr/>
        </p:nvSpPr>
        <p:spPr>
          <a:xfrm>
            <a:off x="4921003" y="4257675"/>
            <a:ext cx="1270247" cy="34131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65139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821F8-2A61-CBC5-950D-2A57C72729B1}"/>
              </a:ext>
            </a:extLst>
          </p:cNvPr>
          <p:cNvSpPr>
            <a:spLocks noGrp="1"/>
          </p:cNvSpPr>
          <p:nvPr>
            <p:ph type="title"/>
          </p:nvPr>
        </p:nvSpPr>
        <p:spPr>
          <a:xfrm>
            <a:off x="838200" y="365125"/>
            <a:ext cx="9599341" cy="1458865"/>
          </a:xfrm>
        </p:spPr>
        <p:txBody>
          <a:bodyPr>
            <a:normAutofit/>
          </a:bodyPr>
          <a:lstStyle/>
          <a:p>
            <a:r>
              <a:rPr lang="en-GB" sz="4000"/>
              <a:t>What is Active Design and why have it?</a:t>
            </a:r>
          </a:p>
        </p:txBody>
      </p:sp>
      <p:pic>
        <p:nvPicPr>
          <p:cNvPr id="4" name="Picture 3">
            <a:extLst>
              <a:ext uri="{FF2B5EF4-FFF2-40B4-BE49-F238E27FC236}">
                <a16:creationId xmlns:a16="http://schemas.microsoft.com/office/drawing/2014/main" id="{B0E7EF4D-4843-CB02-0019-D7FCEC20CC2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7643" y="314325"/>
            <a:ext cx="1654163" cy="535949"/>
          </a:xfrm>
          <a:prstGeom prst="rect">
            <a:avLst/>
          </a:prstGeom>
        </p:spPr>
      </p:pic>
      <p:sp>
        <p:nvSpPr>
          <p:cNvPr id="9" name="Content Placeholder 2">
            <a:extLst>
              <a:ext uri="{FF2B5EF4-FFF2-40B4-BE49-F238E27FC236}">
                <a16:creationId xmlns:a16="http://schemas.microsoft.com/office/drawing/2014/main" id="{BB6C3A89-23CC-AD30-D14C-165F612598F6}"/>
              </a:ext>
            </a:extLst>
          </p:cNvPr>
          <p:cNvSpPr>
            <a:spLocks noGrp="1"/>
          </p:cNvSpPr>
          <p:nvPr>
            <p:ph idx="1"/>
          </p:nvPr>
        </p:nvSpPr>
        <p:spPr>
          <a:xfrm>
            <a:off x="946756" y="1874790"/>
            <a:ext cx="5934365" cy="4524241"/>
          </a:xfrm>
        </p:spPr>
        <p:txBody>
          <a:bodyPr>
            <a:normAutofit/>
          </a:bodyPr>
          <a:lstStyle/>
          <a:p>
            <a:pPr>
              <a:lnSpc>
                <a:spcPct val="100000"/>
              </a:lnSpc>
            </a:pPr>
            <a:r>
              <a:rPr lang="en-GB" sz="2400"/>
              <a:t>Our local environment can play an important part in encouraging us to be active.</a:t>
            </a:r>
          </a:p>
          <a:p>
            <a:pPr>
              <a:lnSpc>
                <a:spcPct val="100000"/>
              </a:lnSpc>
            </a:pPr>
            <a:r>
              <a:rPr lang="en-GB" sz="2400"/>
              <a:t>Active Design sets out how the design of environments can help people to lead more physically active lives.</a:t>
            </a:r>
          </a:p>
          <a:p>
            <a:pPr>
              <a:lnSpc>
                <a:spcPct val="100000"/>
              </a:lnSpc>
            </a:pPr>
            <a:r>
              <a:rPr lang="en-GB" sz="2400"/>
              <a:t>It focuses on the creation of spaces and places that support and encourage people to move more helping those involved in designing spaces to create active environments. </a:t>
            </a:r>
          </a:p>
          <a:p>
            <a:pPr>
              <a:lnSpc>
                <a:spcPct val="100000"/>
              </a:lnSpc>
            </a:pPr>
            <a:endParaRPr lang="en-GB" sz="2400"/>
          </a:p>
          <a:p>
            <a:pPr>
              <a:lnSpc>
                <a:spcPct val="100000"/>
              </a:lnSpc>
            </a:pPr>
            <a:endParaRPr lang="en-GB" sz="2400"/>
          </a:p>
        </p:txBody>
      </p:sp>
      <p:pic>
        <p:nvPicPr>
          <p:cNvPr id="5" name="Picture 4">
            <a:extLst>
              <a:ext uri="{FF2B5EF4-FFF2-40B4-BE49-F238E27FC236}">
                <a16:creationId xmlns:a16="http://schemas.microsoft.com/office/drawing/2014/main" id="{0EEDF054-4536-B9D9-600C-7F96F93F98D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685732" y="1602658"/>
            <a:ext cx="3556420" cy="506850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Rectangle 2">
            <a:extLst>
              <a:ext uri="{FF2B5EF4-FFF2-40B4-BE49-F238E27FC236}">
                <a16:creationId xmlns:a16="http://schemas.microsoft.com/office/drawing/2014/main" id="{EF4553E6-9B9C-9E5F-DD62-37C775DC53D0}"/>
              </a:ext>
              <a:ext uri="{C183D7F6-B498-43B3-948B-1728B52AA6E4}">
                <adec:decorative xmlns:adec="http://schemas.microsoft.com/office/drawing/2017/decorative" val="1"/>
              </a:ext>
            </a:extLst>
          </p:cNvPr>
          <p:cNvSpPr/>
          <p:nvPr/>
        </p:nvSpPr>
        <p:spPr>
          <a:xfrm>
            <a:off x="0" y="0"/>
            <a:ext cx="613719" cy="6858000"/>
          </a:xfrm>
          <a:prstGeom prst="rect">
            <a:avLst/>
          </a:prstGeom>
          <a:solidFill>
            <a:srgbClr val="0072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91955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CB3528-0F51-7A7F-80D5-FEA63AEBC14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7643" y="314325"/>
            <a:ext cx="1654163" cy="535949"/>
          </a:xfrm>
          <a:prstGeom prst="rect">
            <a:avLst/>
          </a:prstGeom>
        </p:spPr>
      </p:pic>
      <p:sp>
        <p:nvSpPr>
          <p:cNvPr id="8" name="Title 1">
            <a:extLst>
              <a:ext uri="{FF2B5EF4-FFF2-40B4-BE49-F238E27FC236}">
                <a16:creationId xmlns:a16="http://schemas.microsoft.com/office/drawing/2014/main" id="{E57E7352-0CE4-06A0-34B9-6006547C857A}"/>
              </a:ext>
            </a:extLst>
          </p:cNvPr>
          <p:cNvSpPr>
            <a:spLocks noGrp="1"/>
          </p:cNvSpPr>
          <p:nvPr>
            <p:ph type="title"/>
          </p:nvPr>
        </p:nvSpPr>
        <p:spPr>
          <a:xfrm>
            <a:off x="838200" y="365126"/>
            <a:ext cx="6118654" cy="1061684"/>
          </a:xfrm>
        </p:spPr>
        <p:txBody>
          <a:bodyPr>
            <a:normAutofit/>
          </a:bodyPr>
          <a:lstStyle/>
          <a:p>
            <a:r>
              <a:rPr lang="en-GB" sz="4000">
                <a:cs typeface="Arial"/>
              </a:rPr>
              <a:t>Physical activity levels </a:t>
            </a:r>
            <a:endParaRPr lang="en-GB" sz="4000">
              <a:cs typeface="Arial" panose="020B0604020202020204" pitchFamily="34" charset="0"/>
            </a:endParaRPr>
          </a:p>
        </p:txBody>
      </p:sp>
      <p:grpSp>
        <p:nvGrpSpPr>
          <p:cNvPr id="9" name="Group 8" descr="inactive is less than 30 mins per week. fairly active is 30-149 mins per week, active is 150+ mins per week">
            <a:extLst>
              <a:ext uri="{FF2B5EF4-FFF2-40B4-BE49-F238E27FC236}">
                <a16:creationId xmlns:a16="http://schemas.microsoft.com/office/drawing/2014/main" id="{DB0849FC-F08D-E118-FDC6-3212260A672F}"/>
              </a:ext>
            </a:extLst>
          </p:cNvPr>
          <p:cNvGrpSpPr/>
          <p:nvPr/>
        </p:nvGrpSpPr>
        <p:grpSpPr>
          <a:xfrm>
            <a:off x="938577" y="1543922"/>
            <a:ext cx="10857368" cy="4948952"/>
            <a:chOff x="911145" y="1588911"/>
            <a:chExt cx="10857368" cy="4948952"/>
          </a:xfrm>
        </p:grpSpPr>
        <p:sp>
          <p:nvSpPr>
            <p:cNvPr id="10" name="TextBox 1">
              <a:extLst>
                <a:ext uri="{FF2B5EF4-FFF2-40B4-BE49-F238E27FC236}">
                  <a16:creationId xmlns:a16="http://schemas.microsoft.com/office/drawing/2014/main" id="{9B577332-5694-6518-EEA7-3911F44A485B}"/>
                </a:ext>
              </a:extLst>
            </p:cNvPr>
            <p:cNvSpPr txBox="1"/>
            <p:nvPr/>
          </p:nvSpPr>
          <p:spPr>
            <a:xfrm>
              <a:off x="1344494" y="1588911"/>
              <a:ext cx="5060424" cy="144655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fontAlgn="base"/>
              <a:r>
                <a:rPr lang="en-GB" sz="1600" b="0" i="0" u="none" strike="noStrike">
                  <a:solidFill>
                    <a:srgbClr val="000000"/>
                  </a:solidFill>
                  <a:effectLst/>
                  <a:cs typeface="Poppins Light" panose="00000400000000000000" pitchFamily="2" charset="0"/>
                </a:rPr>
                <a:t> </a:t>
              </a:r>
            </a:p>
            <a:p>
              <a:pPr algn="l" rtl="0" fontAlgn="base"/>
              <a:endParaRPr lang="en-US" b="0" i="0">
                <a:solidFill>
                  <a:srgbClr val="444444"/>
                </a:solidFill>
                <a:effectLst/>
                <a:cs typeface="Poppins Light" panose="00000400000000000000" pitchFamily="2" charset="0"/>
              </a:endParaRPr>
            </a:p>
            <a:p>
              <a:pPr algn="l" rtl="0" fontAlgn="base"/>
              <a:endParaRPr lang="en-GB">
                <a:cs typeface="Poppins Light" panose="00000400000000000000" pitchFamily="2" charset="0"/>
              </a:endParaRPr>
            </a:p>
            <a:p>
              <a:pPr defTabSz="609585"/>
              <a:endParaRPr lang="en-GB">
                <a:cs typeface="Poppins Light" panose="00000400000000000000" pitchFamily="2" charset="0"/>
              </a:endParaRPr>
            </a:p>
            <a:p>
              <a:pPr defTabSz="609585"/>
              <a:endParaRPr lang="en-GB">
                <a:cs typeface="Poppins Light" panose="00000400000000000000" pitchFamily="2" charset="0"/>
              </a:endParaRPr>
            </a:p>
          </p:txBody>
        </p:sp>
        <p:sp>
          <p:nvSpPr>
            <p:cNvPr id="11" name="Round Diagonal Corner of Rectangle 16">
              <a:extLst>
                <a:ext uri="{FF2B5EF4-FFF2-40B4-BE49-F238E27FC236}">
                  <a16:creationId xmlns:a16="http://schemas.microsoft.com/office/drawing/2014/main" id="{E34D3724-F59E-1EB6-1198-A3369DB7673D}"/>
                </a:ext>
              </a:extLst>
            </p:cNvPr>
            <p:cNvSpPr/>
            <p:nvPr/>
          </p:nvSpPr>
          <p:spPr>
            <a:xfrm>
              <a:off x="8101547" y="1588912"/>
              <a:ext cx="3464968" cy="476136"/>
            </a:xfrm>
            <a:prstGeom prst="round2DiagRect">
              <a:avLst>
                <a:gd name="adj1" fmla="val 0"/>
                <a:gd name="adj2" fmla="val 38679"/>
              </a:avLst>
            </a:prstGeom>
            <a:solidFill>
              <a:srgbClr val="0F75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192000" rIns="0" bIns="144000" rtlCol="0" anchor="ctr" anchorCtr="0"/>
            <a:lstStyle/>
            <a:p>
              <a:pPr algn="ctr"/>
              <a:r>
                <a:rPr lang="en-GB" sz="2000">
                  <a:solidFill>
                    <a:schemeClr val="bg1"/>
                  </a:solidFill>
                  <a:cs typeface="Poppins" panose="02000000000000000000" pitchFamily="2" charset="77"/>
                </a:rPr>
                <a:t>Active</a:t>
              </a:r>
              <a:endParaRPr lang="en-US" sz="2000">
                <a:solidFill>
                  <a:schemeClr val="bg1"/>
                </a:solidFill>
                <a:effectLst>
                  <a:outerShdw blurRad="762000" dist="50800" dir="14100000" sx="130000" sy="130000" algn="ctr" rotWithShape="0">
                    <a:schemeClr val="accent1">
                      <a:alpha val="20000"/>
                    </a:schemeClr>
                  </a:outerShdw>
                </a:effectLst>
                <a:cs typeface="Poppins" panose="02000000000000000000" pitchFamily="2" charset="77"/>
              </a:endParaRPr>
            </a:p>
          </p:txBody>
        </p:sp>
        <p:sp>
          <p:nvSpPr>
            <p:cNvPr id="12" name="TextBox 11">
              <a:extLst>
                <a:ext uri="{FF2B5EF4-FFF2-40B4-BE49-F238E27FC236}">
                  <a16:creationId xmlns:a16="http://schemas.microsoft.com/office/drawing/2014/main" id="{DB7454C6-D1F6-22BF-81BA-E8F2ACA9DE87}"/>
                </a:ext>
              </a:extLst>
            </p:cNvPr>
            <p:cNvSpPr txBox="1"/>
            <p:nvPr/>
          </p:nvSpPr>
          <p:spPr>
            <a:xfrm>
              <a:off x="8105291" y="2364303"/>
              <a:ext cx="3464968" cy="666787"/>
            </a:xfrm>
            <a:prstGeom prst="rect">
              <a:avLst/>
            </a:prstGeom>
            <a:noFill/>
          </p:spPr>
          <p:txBody>
            <a:bodyPr wrap="square" rtlCol="0">
              <a:spAutoFit/>
            </a:bodyPr>
            <a:lstStyle/>
            <a:p>
              <a:pPr algn="ctr"/>
              <a:r>
                <a:rPr lang="en-US" sz="3733" b="1">
                  <a:solidFill>
                    <a:srgbClr val="0F75BC"/>
                  </a:solidFill>
                  <a:cs typeface="Poppins SemiBold" panose="02000000000000000000" pitchFamily="2" charset="77"/>
                </a:rPr>
                <a:t>150+</a:t>
              </a:r>
              <a:endParaRPr lang="en-US" sz="1600" b="1">
                <a:solidFill>
                  <a:srgbClr val="0F75BC"/>
                </a:solidFill>
                <a:cs typeface="Poppins SemiBold" panose="02000000000000000000" pitchFamily="2" charset="77"/>
              </a:endParaRPr>
            </a:p>
          </p:txBody>
        </p:sp>
        <p:sp>
          <p:nvSpPr>
            <p:cNvPr id="13" name="Rectangle 12">
              <a:extLst>
                <a:ext uri="{FF2B5EF4-FFF2-40B4-BE49-F238E27FC236}">
                  <a16:creationId xmlns:a16="http://schemas.microsoft.com/office/drawing/2014/main" id="{BE85273F-9246-29A0-CF91-0EAB8C5FB9CF}"/>
                </a:ext>
              </a:extLst>
            </p:cNvPr>
            <p:cNvSpPr/>
            <p:nvPr/>
          </p:nvSpPr>
          <p:spPr>
            <a:xfrm>
              <a:off x="8105291" y="2854139"/>
              <a:ext cx="3464968" cy="338555"/>
            </a:xfrm>
            <a:prstGeom prst="rect">
              <a:avLst/>
            </a:prstGeom>
          </p:spPr>
          <p:txBody>
            <a:bodyPr wrap="square">
              <a:spAutoFit/>
            </a:bodyPr>
            <a:lstStyle/>
            <a:p>
              <a:pPr algn="ctr"/>
              <a:r>
                <a:rPr lang="en-US" sz="1600" b="1">
                  <a:solidFill>
                    <a:srgbClr val="004069"/>
                  </a:solidFill>
                  <a:cs typeface="Poppins SemiBold" panose="02000000000000000000" pitchFamily="2" charset="77"/>
                </a:rPr>
                <a:t>minutes a week</a:t>
              </a:r>
              <a:endParaRPr lang="en-US" sz="1600"/>
            </a:p>
          </p:txBody>
        </p:sp>
        <p:sp>
          <p:nvSpPr>
            <p:cNvPr id="14" name="Pentagon 23">
              <a:extLst>
                <a:ext uri="{FF2B5EF4-FFF2-40B4-BE49-F238E27FC236}">
                  <a16:creationId xmlns:a16="http://schemas.microsoft.com/office/drawing/2014/main" id="{0EFA225B-D859-7B3B-28D9-31E09DCC8E95}"/>
                </a:ext>
              </a:extLst>
            </p:cNvPr>
            <p:cNvSpPr/>
            <p:nvPr/>
          </p:nvSpPr>
          <p:spPr>
            <a:xfrm>
              <a:off x="7786278" y="3532805"/>
              <a:ext cx="3982235" cy="1219201"/>
            </a:xfrm>
            <a:prstGeom prst="homePlate">
              <a:avLst/>
            </a:prstGeom>
            <a:solidFill>
              <a:srgbClr val="0F75BC"/>
            </a:solid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Box 14">
              <a:extLst>
                <a:ext uri="{FF2B5EF4-FFF2-40B4-BE49-F238E27FC236}">
                  <a16:creationId xmlns:a16="http://schemas.microsoft.com/office/drawing/2014/main" id="{03F027FE-F211-EFEA-A5E7-537DCB6C5D79}"/>
                </a:ext>
              </a:extLst>
            </p:cNvPr>
            <p:cNvSpPr txBox="1"/>
            <p:nvPr/>
          </p:nvSpPr>
          <p:spPr>
            <a:xfrm>
              <a:off x="8101547" y="3752555"/>
              <a:ext cx="3464968" cy="748988"/>
            </a:xfrm>
            <a:prstGeom prst="rect">
              <a:avLst/>
            </a:prstGeom>
            <a:noFill/>
          </p:spPr>
          <p:txBody>
            <a:bodyPr wrap="square" rtlCol="0">
              <a:spAutoFit/>
            </a:bodyPr>
            <a:lstStyle/>
            <a:p>
              <a:pPr algn="ctr"/>
              <a:r>
                <a:rPr lang="en-US" sz="4267" b="1" dirty="0">
                  <a:solidFill>
                    <a:schemeClr val="bg1"/>
                  </a:solidFill>
                  <a:cs typeface="Poppins SemiBold" panose="02000000000000000000" pitchFamily="2" charset="77"/>
                </a:rPr>
                <a:t>63.7%</a:t>
              </a:r>
            </a:p>
          </p:txBody>
        </p:sp>
        <p:sp>
          <p:nvSpPr>
            <p:cNvPr id="16" name="Rectangle 15">
              <a:extLst>
                <a:ext uri="{FF2B5EF4-FFF2-40B4-BE49-F238E27FC236}">
                  <a16:creationId xmlns:a16="http://schemas.microsoft.com/office/drawing/2014/main" id="{C9937C09-AA6E-BB3E-69B2-CF11AE2727E7}"/>
                </a:ext>
              </a:extLst>
            </p:cNvPr>
            <p:cNvSpPr/>
            <p:nvPr/>
          </p:nvSpPr>
          <p:spPr>
            <a:xfrm>
              <a:off x="8536551" y="5108336"/>
              <a:ext cx="2617164" cy="584775"/>
            </a:xfrm>
            <a:prstGeom prst="rect">
              <a:avLst/>
            </a:prstGeom>
          </p:spPr>
          <p:txBody>
            <a:bodyPr wrap="square">
              <a:spAutoFit/>
            </a:bodyPr>
            <a:lstStyle/>
            <a:p>
              <a:pPr algn="ctr"/>
              <a:r>
                <a:rPr lang="en-US" sz="1333" b="1" dirty="0">
                  <a:solidFill>
                    <a:srgbClr val="003E69"/>
                  </a:solidFill>
                  <a:cs typeface="Poppins SemiBold" panose="02000000000000000000" pitchFamily="2" charset="77"/>
                </a:rPr>
                <a:t>Of people </a:t>
              </a:r>
              <a:r>
                <a:rPr lang="en-US" sz="1867" b="1" dirty="0">
                  <a:solidFill>
                    <a:srgbClr val="003E69"/>
                  </a:solidFill>
                  <a:cs typeface="Poppins SemiBold" panose="02000000000000000000" pitchFamily="2" charset="77"/>
                </a:rPr>
                <a:t>(30m) </a:t>
              </a:r>
              <a:r>
                <a:rPr lang="en-US" sz="1333" b="1" dirty="0">
                  <a:solidFill>
                    <a:srgbClr val="003E69"/>
                  </a:solidFill>
                  <a:cs typeface="Poppins SemiBold" panose="02000000000000000000" pitchFamily="2" charset="77"/>
                </a:rPr>
                <a:t>did 150 minutes or more a week</a:t>
              </a:r>
              <a:endParaRPr lang="en-US" sz="1333" dirty="0">
                <a:solidFill>
                  <a:srgbClr val="003E69"/>
                </a:solidFill>
              </a:endParaRPr>
            </a:p>
          </p:txBody>
        </p:sp>
        <p:sp>
          <p:nvSpPr>
            <p:cNvPr id="17" name="Round Diagonal Corner of Rectangle 15">
              <a:extLst>
                <a:ext uri="{FF2B5EF4-FFF2-40B4-BE49-F238E27FC236}">
                  <a16:creationId xmlns:a16="http://schemas.microsoft.com/office/drawing/2014/main" id="{293BB5C5-5981-F0AF-BE68-9C1C408A4492}"/>
                </a:ext>
              </a:extLst>
            </p:cNvPr>
            <p:cNvSpPr/>
            <p:nvPr/>
          </p:nvSpPr>
          <p:spPr>
            <a:xfrm>
              <a:off x="4527047" y="1588912"/>
              <a:ext cx="3464968" cy="476136"/>
            </a:xfrm>
            <a:prstGeom prst="round2DiagRect">
              <a:avLst>
                <a:gd name="adj1" fmla="val 0"/>
                <a:gd name="adj2" fmla="val 38679"/>
              </a:avLst>
            </a:prstGeom>
            <a:solidFill>
              <a:srgbClr val="018E7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192000" rIns="0" bIns="144000" rtlCol="0" anchor="ctr" anchorCtr="0"/>
            <a:lstStyle/>
            <a:p>
              <a:pPr algn="ctr"/>
              <a:r>
                <a:rPr lang="en-GB" sz="2000">
                  <a:solidFill>
                    <a:schemeClr val="bg1"/>
                  </a:solidFill>
                  <a:cs typeface="Poppins" panose="02000000000000000000" pitchFamily="2" charset="77"/>
                </a:rPr>
                <a:t>Fairly active</a:t>
              </a:r>
              <a:endParaRPr lang="en-US" sz="2000">
                <a:solidFill>
                  <a:schemeClr val="bg1"/>
                </a:solidFill>
                <a:effectLst>
                  <a:outerShdw blurRad="762000" dist="50800" dir="14100000" sx="130000" sy="130000" algn="ctr" rotWithShape="0">
                    <a:schemeClr val="accent1">
                      <a:alpha val="20000"/>
                    </a:schemeClr>
                  </a:outerShdw>
                </a:effectLst>
                <a:cs typeface="Poppins" panose="02000000000000000000" pitchFamily="2" charset="77"/>
              </a:endParaRPr>
            </a:p>
          </p:txBody>
        </p:sp>
        <p:sp>
          <p:nvSpPr>
            <p:cNvPr id="18" name="TextBox 17">
              <a:extLst>
                <a:ext uri="{FF2B5EF4-FFF2-40B4-BE49-F238E27FC236}">
                  <a16:creationId xmlns:a16="http://schemas.microsoft.com/office/drawing/2014/main" id="{93BD0810-4EB0-E253-698F-FEDEF48D065D}"/>
                </a:ext>
              </a:extLst>
            </p:cNvPr>
            <p:cNvSpPr txBox="1"/>
            <p:nvPr/>
          </p:nvSpPr>
          <p:spPr>
            <a:xfrm>
              <a:off x="4527047" y="2364303"/>
              <a:ext cx="3464968" cy="666787"/>
            </a:xfrm>
            <a:prstGeom prst="rect">
              <a:avLst/>
            </a:prstGeom>
            <a:noFill/>
          </p:spPr>
          <p:txBody>
            <a:bodyPr wrap="square" rtlCol="0">
              <a:spAutoFit/>
            </a:bodyPr>
            <a:lstStyle/>
            <a:p>
              <a:pPr algn="ctr"/>
              <a:r>
                <a:rPr lang="en-US" sz="3733" b="1">
                  <a:solidFill>
                    <a:srgbClr val="018E72"/>
                  </a:solidFill>
                  <a:cs typeface="Poppins SemiBold" panose="02000000000000000000" pitchFamily="2" charset="77"/>
                </a:rPr>
                <a:t>30-149</a:t>
              </a:r>
              <a:endParaRPr lang="en-US" sz="1600" b="1">
                <a:solidFill>
                  <a:srgbClr val="018E72"/>
                </a:solidFill>
                <a:cs typeface="Poppins SemiBold" panose="02000000000000000000" pitchFamily="2" charset="77"/>
              </a:endParaRPr>
            </a:p>
          </p:txBody>
        </p:sp>
        <p:sp>
          <p:nvSpPr>
            <p:cNvPr id="19" name="Rectangle 18">
              <a:extLst>
                <a:ext uri="{FF2B5EF4-FFF2-40B4-BE49-F238E27FC236}">
                  <a16:creationId xmlns:a16="http://schemas.microsoft.com/office/drawing/2014/main" id="{F5B9FADC-4541-C526-ED80-FCEDD1AB99DD}"/>
                </a:ext>
              </a:extLst>
            </p:cNvPr>
            <p:cNvSpPr/>
            <p:nvPr/>
          </p:nvSpPr>
          <p:spPr>
            <a:xfrm>
              <a:off x="4527047" y="2854139"/>
              <a:ext cx="3464968" cy="338555"/>
            </a:xfrm>
            <a:prstGeom prst="rect">
              <a:avLst/>
            </a:prstGeom>
          </p:spPr>
          <p:txBody>
            <a:bodyPr wrap="square">
              <a:spAutoFit/>
            </a:bodyPr>
            <a:lstStyle/>
            <a:p>
              <a:pPr algn="ctr"/>
              <a:r>
                <a:rPr lang="en-US" sz="1600" b="1">
                  <a:solidFill>
                    <a:srgbClr val="004069"/>
                  </a:solidFill>
                  <a:cs typeface="Poppins SemiBold" panose="02000000000000000000" pitchFamily="2" charset="77"/>
                </a:rPr>
                <a:t>minutes a week</a:t>
              </a:r>
              <a:endParaRPr lang="en-US" sz="1600"/>
            </a:p>
          </p:txBody>
        </p:sp>
        <p:sp>
          <p:nvSpPr>
            <p:cNvPr id="20" name="Pentagon 25">
              <a:extLst>
                <a:ext uri="{FF2B5EF4-FFF2-40B4-BE49-F238E27FC236}">
                  <a16:creationId xmlns:a16="http://schemas.microsoft.com/office/drawing/2014/main" id="{99DB06DF-01A6-41A5-EB06-E1D4331E51FF}"/>
                </a:ext>
              </a:extLst>
            </p:cNvPr>
            <p:cNvSpPr/>
            <p:nvPr/>
          </p:nvSpPr>
          <p:spPr>
            <a:xfrm>
              <a:off x="4244103" y="3532805"/>
              <a:ext cx="4162592" cy="1219201"/>
            </a:xfrm>
            <a:prstGeom prst="homePlate">
              <a:avLst/>
            </a:prstGeom>
            <a:solidFill>
              <a:srgbClr val="018E72"/>
            </a:solid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TextBox 20">
              <a:extLst>
                <a:ext uri="{FF2B5EF4-FFF2-40B4-BE49-F238E27FC236}">
                  <a16:creationId xmlns:a16="http://schemas.microsoft.com/office/drawing/2014/main" id="{5CDED96E-CE3D-37F4-74BB-EEADEEF7B49B}"/>
                </a:ext>
              </a:extLst>
            </p:cNvPr>
            <p:cNvSpPr txBox="1"/>
            <p:nvPr/>
          </p:nvSpPr>
          <p:spPr>
            <a:xfrm>
              <a:off x="4527047" y="3752554"/>
              <a:ext cx="3464968" cy="748988"/>
            </a:xfrm>
            <a:prstGeom prst="rect">
              <a:avLst/>
            </a:prstGeom>
            <a:noFill/>
          </p:spPr>
          <p:txBody>
            <a:bodyPr wrap="square" rtlCol="0">
              <a:spAutoFit/>
            </a:bodyPr>
            <a:lstStyle/>
            <a:p>
              <a:pPr algn="ctr"/>
              <a:r>
                <a:rPr lang="en-US" sz="4267" b="1" dirty="0">
                  <a:solidFill>
                    <a:schemeClr val="bg1"/>
                  </a:solidFill>
                  <a:cs typeface="Poppins SemiBold" panose="02000000000000000000" pitchFamily="2" charset="77"/>
                </a:rPr>
                <a:t>11.2%</a:t>
              </a:r>
            </a:p>
          </p:txBody>
        </p:sp>
        <p:sp>
          <p:nvSpPr>
            <p:cNvPr id="22" name="Rectangle 21">
              <a:extLst>
                <a:ext uri="{FF2B5EF4-FFF2-40B4-BE49-F238E27FC236}">
                  <a16:creationId xmlns:a16="http://schemas.microsoft.com/office/drawing/2014/main" id="{739DF47B-4635-D58C-DAF6-29F19752B6C7}"/>
                </a:ext>
              </a:extLst>
            </p:cNvPr>
            <p:cNvSpPr/>
            <p:nvPr/>
          </p:nvSpPr>
          <p:spPr>
            <a:xfrm>
              <a:off x="4796638" y="5108336"/>
              <a:ext cx="2925787" cy="789896"/>
            </a:xfrm>
            <a:prstGeom prst="rect">
              <a:avLst/>
            </a:prstGeom>
          </p:spPr>
          <p:txBody>
            <a:bodyPr wrap="square">
              <a:spAutoFit/>
            </a:bodyPr>
            <a:lstStyle/>
            <a:p>
              <a:pPr algn="ctr"/>
              <a:r>
                <a:rPr lang="en-US" sz="1333" b="1" dirty="0">
                  <a:solidFill>
                    <a:srgbClr val="003E69"/>
                  </a:solidFill>
                  <a:cs typeface="Poppins SemiBold" panose="02000000000000000000" pitchFamily="2" charset="77"/>
                </a:rPr>
                <a:t>Of people </a:t>
              </a:r>
              <a:r>
                <a:rPr lang="en-US" sz="1867" b="1" dirty="0">
                  <a:solidFill>
                    <a:srgbClr val="003E69"/>
                  </a:solidFill>
                  <a:cs typeface="Poppins SemiBold" panose="02000000000000000000" pitchFamily="2" charset="77"/>
                </a:rPr>
                <a:t>(5.3m) </a:t>
              </a:r>
              <a:r>
                <a:rPr lang="en-US" sz="1333" b="1" dirty="0">
                  <a:solidFill>
                    <a:srgbClr val="003E69"/>
                  </a:solidFill>
                  <a:cs typeface="Poppins SemiBold" panose="02000000000000000000" pitchFamily="2" charset="77"/>
                </a:rPr>
                <a:t>were fairly active but didn’t reach 150 minutes a week</a:t>
              </a:r>
              <a:endParaRPr lang="en-US" sz="1333" dirty="0">
                <a:solidFill>
                  <a:srgbClr val="003E69"/>
                </a:solidFill>
              </a:endParaRPr>
            </a:p>
          </p:txBody>
        </p:sp>
        <p:sp>
          <p:nvSpPr>
            <p:cNvPr id="23" name="Rectangle 22">
              <a:extLst>
                <a:ext uri="{FF2B5EF4-FFF2-40B4-BE49-F238E27FC236}">
                  <a16:creationId xmlns:a16="http://schemas.microsoft.com/office/drawing/2014/main" id="{6554EE89-DA0D-2975-CF7C-F9B1105A467D}"/>
                </a:ext>
              </a:extLst>
            </p:cNvPr>
            <p:cNvSpPr/>
            <p:nvPr/>
          </p:nvSpPr>
          <p:spPr>
            <a:xfrm>
              <a:off x="956018" y="2854138"/>
              <a:ext cx="3464968" cy="338555"/>
            </a:xfrm>
            <a:prstGeom prst="rect">
              <a:avLst/>
            </a:prstGeom>
          </p:spPr>
          <p:txBody>
            <a:bodyPr wrap="square">
              <a:spAutoFit/>
            </a:bodyPr>
            <a:lstStyle/>
            <a:p>
              <a:pPr algn="ctr"/>
              <a:r>
                <a:rPr lang="en-US" sz="1600" b="1">
                  <a:solidFill>
                    <a:srgbClr val="004069"/>
                  </a:solidFill>
                  <a:cs typeface="Poppins SemiBold" panose="02000000000000000000" pitchFamily="2" charset="77"/>
                </a:rPr>
                <a:t>minutes a week</a:t>
              </a:r>
              <a:endParaRPr lang="en-US" sz="1600"/>
            </a:p>
          </p:txBody>
        </p:sp>
        <p:sp>
          <p:nvSpPr>
            <p:cNvPr id="24" name="TextBox 23">
              <a:extLst>
                <a:ext uri="{FF2B5EF4-FFF2-40B4-BE49-F238E27FC236}">
                  <a16:creationId xmlns:a16="http://schemas.microsoft.com/office/drawing/2014/main" id="{C48BB4CF-CA08-1B4E-9C6C-2FED70110C14}"/>
                </a:ext>
              </a:extLst>
            </p:cNvPr>
            <p:cNvSpPr txBox="1"/>
            <p:nvPr/>
          </p:nvSpPr>
          <p:spPr>
            <a:xfrm>
              <a:off x="945458" y="2364302"/>
              <a:ext cx="3464968" cy="666787"/>
            </a:xfrm>
            <a:prstGeom prst="rect">
              <a:avLst/>
            </a:prstGeom>
            <a:noFill/>
          </p:spPr>
          <p:txBody>
            <a:bodyPr wrap="square" rtlCol="0">
              <a:spAutoFit/>
            </a:bodyPr>
            <a:lstStyle/>
            <a:p>
              <a:pPr algn="ctr"/>
              <a:r>
                <a:rPr lang="en-US" sz="1600" b="1">
                  <a:solidFill>
                    <a:srgbClr val="004069"/>
                  </a:solidFill>
                  <a:cs typeface="Poppins SemiBold" panose="02000000000000000000" pitchFamily="2" charset="77"/>
                </a:rPr>
                <a:t>Less than </a:t>
              </a:r>
              <a:r>
                <a:rPr lang="en-US" sz="3733" b="1">
                  <a:solidFill>
                    <a:srgbClr val="003E69"/>
                  </a:solidFill>
                  <a:cs typeface="Poppins SemiBold" panose="02000000000000000000" pitchFamily="2" charset="77"/>
                </a:rPr>
                <a:t>30</a:t>
              </a:r>
              <a:endParaRPr lang="en-US" sz="1600" b="1">
                <a:solidFill>
                  <a:srgbClr val="003E69"/>
                </a:solidFill>
                <a:cs typeface="Poppins SemiBold" panose="02000000000000000000" pitchFamily="2" charset="77"/>
              </a:endParaRPr>
            </a:p>
          </p:txBody>
        </p:sp>
        <p:sp>
          <p:nvSpPr>
            <p:cNvPr id="26" name="Pentagon 12">
              <a:extLst>
                <a:ext uri="{FF2B5EF4-FFF2-40B4-BE49-F238E27FC236}">
                  <a16:creationId xmlns:a16="http://schemas.microsoft.com/office/drawing/2014/main" id="{DE7E3BA8-E9C3-B04B-7CED-7FAD0093FF4F}"/>
                </a:ext>
              </a:extLst>
            </p:cNvPr>
            <p:cNvSpPr/>
            <p:nvPr/>
          </p:nvSpPr>
          <p:spPr>
            <a:xfrm>
              <a:off x="911145" y="3532804"/>
              <a:ext cx="3924525" cy="1219201"/>
            </a:xfrm>
            <a:prstGeom prst="homePlate">
              <a:avLst/>
            </a:prstGeom>
            <a:solidFill>
              <a:schemeClr val="accent4"/>
            </a:solid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Box 26">
              <a:extLst>
                <a:ext uri="{FF2B5EF4-FFF2-40B4-BE49-F238E27FC236}">
                  <a16:creationId xmlns:a16="http://schemas.microsoft.com/office/drawing/2014/main" id="{8EBACDE8-11F6-F7E9-4325-03ABBE03C3A7}"/>
                </a:ext>
              </a:extLst>
            </p:cNvPr>
            <p:cNvSpPr txBox="1"/>
            <p:nvPr/>
          </p:nvSpPr>
          <p:spPr>
            <a:xfrm>
              <a:off x="945458" y="3752554"/>
              <a:ext cx="3472056" cy="748988"/>
            </a:xfrm>
            <a:prstGeom prst="rect">
              <a:avLst/>
            </a:prstGeom>
            <a:noFill/>
          </p:spPr>
          <p:txBody>
            <a:bodyPr wrap="square" rtlCol="0">
              <a:spAutoFit/>
            </a:bodyPr>
            <a:lstStyle/>
            <a:p>
              <a:pPr algn="ctr"/>
              <a:r>
                <a:rPr lang="en-US" sz="4267" b="1">
                  <a:solidFill>
                    <a:schemeClr val="bg1"/>
                  </a:solidFill>
                  <a:cs typeface="Poppins SemiBold" panose="02000000000000000000" pitchFamily="2" charset="77"/>
                </a:rPr>
                <a:t>25.5%</a:t>
              </a:r>
            </a:p>
          </p:txBody>
        </p:sp>
        <p:sp>
          <p:nvSpPr>
            <p:cNvPr id="28" name="Rectangle 27">
              <a:extLst>
                <a:ext uri="{FF2B5EF4-FFF2-40B4-BE49-F238E27FC236}">
                  <a16:creationId xmlns:a16="http://schemas.microsoft.com/office/drawing/2014/main" id="{7A31BDF3-E74F-97D1-371F-4B14028429F4}"/>
                </a:ext>
              </a:extLst>
            </p:cNvPr>
            <p:cNvSpPr/>
            <p:nvPr/>
          </p:nvSpPr>
          <p:spPr>
            <a:xfrm>
              <a:off x="1365348" y="5108336"/>
              <a:ext cx="2617164" cy="584775"/>
            </a:xfrm>
            <a:prstGeom prst="rect">
              <a:avLst/>
            </a:prstGeom>
          </p:spPr>
          <p:txBody>
            <a:bodyPr wrap="square">
              <a:spAutoFit/>
            </a:bodyPr>
            <a:lstStyle/>
            <a:p>
              <a:pPr algn="ctr"/>
              <a:r>
                <a:rPr lang="en-US" sz="1333" b="1" dirty="0">
                  <a:solidFill>
                    <a:srgbClr val="003E69"/>
                  </a:solidFill>
                  <a:cs typeface="Poppins SemiBold" panose="02000000000000000000" pitchFamily="2" charset="77"/>
                </a:rPr>
                <a:t>Of people </a:t>
              </a:r>
              <a:r>
                <a:rPr lang="en-US" sz="1867" b="1" dirty="0">
                  <a:solidFill>
                    <a:srgbClr val="003E69"/>
                  </a:solidFill>
                  <a:cs typeface="Poppins SemiBold" panose="02000000000000000000" pitchFamily="2" charset="77"/>
                </a:rPr>
                <a:t>(11.8m) </a:t>
              </a:r>
              <a:r>
                <a:rPr lang="en-US" sz="1333" b="1" dirty="0">
                  <a:solidFill>
                    <a:srgbClr val="003E69"/>
                  </a:solidFill>
                  <a:cs typeface="Poppins SemiBold" panose="02000000000000000000" pitchFamily="2" charset="77"/>
                </a:rPr>
                <a:t>did less than 30 minutes a week</a:t>
              </a:r>
              <a:endParaRPr lang="en-US" sz="1333" dirty="0">
                <a:solidFill>
                  <a:srgbClr val="003E69"/>
                </a:solidFill>
              </a:endParaRPr>
            </a:p>
          </p:txBody>
        </p:sp>
        <p:sp>
          <p:nvSpPr>
            <p:cNvPr id="29" name="TextBox 28">
              <a:extLst>
                <a:ext uri="{FF2B5EF4-FFF2-40B4-BE49-F238E27FC236}">
                  <a16:creationId xmlns:a16="http://schemas.microsoft.com/office/drawing/2014/main" id="{F7F44CD1-F1B0-F2FD-58B1-19D52FE8769B}"/>
                </a:ext>
              </a:extLst>
            </p:cNvPr>
            <p:cNvSpPr txBox="1"/>
            <p:nvPr/>
          </p:nvSpPr>
          <p:spPr>
            <a:xfrm>
              <a:off x="9311048" y="6219763"/>
              <a:ext cx="2255467" cy="318100"/>
            </a:xfrm>
            <a:prstGeom prst="rect">
              <a:avLst/>
            </a:prstGeom>
            <a:noFill/>
          </p:spPr>
          <p:txBody>
            <a:bodyPr wrap="square" rtlCol="0">
              <a:spAutoFit/>
            </a:bodyPr>
            <a:lstStyle/>
            <a:p>
              <a:r>
                <a:rPr lang="en-GB" sz="1467" dirty="0">
                  <a:solidFill>
                    <a:srgbClr val="003E69"/>
                  </a:solidFill>
                  <a:cs typeface="Poppins SemiBold" panose="00000700000000000000" pitchFamily="2" charset="0"/>
                </a:rPr>
                <a:t>(Active Lives Nov 23-24)</a:t>
              </a:r>
            </a:p>
          </p:txBody>
        </p:sp>
        <p:sp>
          <p:nvSpPr>
            <p:cNvPr id="30" name="Round Diagonal Corner of Rectangle 9">
              <a:extLst>
                <a:ext uri="{FF2B5EF4-FFF2-40B4-BE49-F238E27FC236}">
                  <a16:creationId xmlns:a16="http://schemas.microsoft.com/office/drawing/2014/main" id="{48ECC121-D977-6250-E453-D999BC059EF4}"/>
                </a:ext>
              </a:extLst>
            </p:cNvPr>
            <p:cNvSpPr/>
            <p:nvPr/>
          </p:nvSpPr>
          <p:spPr>
            <a:xfrm>
              <a:off x="932780" y="1588912"/>
              <a:ext cx="3464968" cy="476136"/>
            </a:xfrm>
            <a:prstGeom prst="round2DiagRect">
              <a:avLst>
                <a:gd name="adj1" fmla="val 0"/>
                <a:gd name="adj2" fmla="val 38679"/>
              </a:avLst>
            </a:prstGeom>
            <a:solidFill>
              <a:srgbClr val="003E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192000" rIns="0" bIns="144000" rtlCol="0" anchor="ctr" anchorCtr="0"/>
            <a:lstStyle/>
            <a:p>
              <a:pPr algn="ctr"/>
              <a:r>
                <a:rPr lang="en-GB" sz="2000">
                  <a:solidFill>
                    <a:schemeClr val="bg1"/>
                  </a:solidFill>
                  <a:cs typeface="Poppins" panose="02000000000000000000" pitchFamily="2" charset="77"/>
                </a:rPr>
                <a:t>Inactive</a:t>
              </a:r>
              <a:endParaRPr lang="en-US" sz="2000">
                <a:solidFill>
                  <a:schemeClr val="bg1"/>
                </a:solidFill>
                <a:effectLst>
                  <a:outerShdw blurRad="762000" dist="50800" dir="14100000" sx="130000" sy="130000" algn="ctr" rotWithShape="0">
                    <a:schemeClr val="accent1">
                      <a:alpha val="20000"/>
                    </a:schemeClr>
                  </a:outerShdw>
                </a:effectLst>
                <a:cs typeface="Poppins" panose="02000000000000000000" pitchFamily="2" charset="77"/>
              </a:endParaRPr>
            </a:p>
          </p:txBody>
        </p:sp>
        <p:sp>
          <p:nvSpPr>
            <p:cNvPr id="63" name="Pentagon 12">
              <a:extLst>
                <a:ext uri="{FF2B5EF4-FFF2-40B4-BE49-F238E27FC236}">
                  <a16:creationId xmlns:a16="http://schemas.microsoft.com/office/drawing/2014/main" id="{0DCCD9BC-4147-D31E-A55D-B84439CFBFD5}"/>
                </a:ext>
              </a:extLst>
            </p:cNvPr>
            <p:cNvSpPr/>
            <p:nvPr/>
          </p:nvSpPr>
          <p:spPr>
            <a:xfrm>
              <a:off x="932780" y="3532805"/>
              <a:ext cx="3924525" cy="1219201"/>
            </a:xfrm>
            <a:prstGeom prst="homePlate">
              <a:avLst/>
            </a:prstGeom>
            <a:solidFill>
              <a:srgbClr val="003E69"/>
            </a:solid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TextBox 63">
              <a:extLst>
                <a:ext uri="{FF2B5EF4-FFF2-40B4-BE49-F238E27FC236}">
                  <a16:creationId xmlns:a16="http://schemas.microsoft.com/office/drawing/2014/main" id="{C6F3C7A1-AF55-67F6-0437-D87691959E28}"/>
                </a:ext>
              </a:extLst>
            </p:cNvPr>
            <p:cNvSpPr txBox="1"/>
            <p:nvPr/>
          </p:nvSpPr>
          <p:spPr>
            <a:xfrm>
              <a:off x="967093" y="3752555"/>
              <a:ext cx="3472056" cy="748988"/>
            </a:xfrm>
            <a:prstGeom prst="rect">
              <a:avLst/>
            </a:prstGeom>
            <a:noFill/>
          </p:spPr>
          <p:txBody>
            <a:bodyPr wrap="square" rtlCol="0">
              <a:spAutoFit/>
            </a:bodyPr>
            <a:lstStyle/>
            <a:p>
              <a:pPr algn="ctr"/>
              <a:r>
                <a:rPr lang="en-US" sz="4267" b="1" dirty="0">
                  <a:solidFill>
                    <a:schemeClr val="bg1"/>
                  </a:solidFill>
                  <a:cs typeface="Poppins SemiBold" panose="02000000000000000000" pitchFamily="2" charset="77"/>
                </a:rPr>
                <a:t>25.1%</a:t>
              </a:r>
            </a:p>
          </p:txBody>
        </p:sp>
      </p:grpSp>
      <p:sp>
        <p:nvSpPr>
          <p:cNvPr id="2" name="Rectangle 1">
            <a:extLst>
              <a:ext uri="{FF2B5EF4-FFF2-40B4-BE49-F238E27FC236}">
                <a16:creationId xmlns:a16="http://schemas.microsoft.com/office/drawing/2014/main" id="{6E558AB0-A003-6758-A1AA-034803FD0B7A}"/>
              </a:ext>
              <a:ext uri="{C183D7F6-B498-43B3-948B-1728B52AA6E4}">
                <adec:decorative xmlns:adec="http://schemas.microsoft.com/office/drawing/2017/decorative" val="1"/>
              </a:ext>
            </a:extLst>
          </p:cNvPr>
          <p:cNvSpPr/>
          <p:nvPr/>
        </p:nvSpPr>
        <p:spPr>
          <a:xfrm>
            <a:off x="0" y="0"/>
            <a:ext cx="613719" cy="6858000"/>
          </a:xfrm>
          <a:prstGeom prst="rect">
            <a:avLst/>
          </a:prstGeom>
          <a:solidFill>
            <a:srgbClr val="0072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42834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BA811-8D36-4AD8-AF0C-01BAC8A15DBB}"/>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EAE00BD1-8F67-AB9C-E6FF-58F4A07F063A}"/>
              </a:ext>
            </a:extLst>
          </p:cNvPr>
          <p:cNvSpPr>
            <a:spLocks noGrp="1"/>
          </p:cNvSpPr>
          <p:nvPr>
            <p:ph type="title"/>
          </p:nvPr>
        </p:nvSpPr>
        <p:spPr>
          <a:xfrm>
            <a:off x="715475" y="331344"/>
            <a:ext cx="10515600" cy="1325563"/>
          </a:xfrm>
        </p:spPr>
        <p:txBody>
          <a:bodyPr>
            <a:normAutofit/>
          </a:bodyPr>
          <a:lstStyle/>
          <a:p>
            <a:r>
              <a:rPr lang="en-GB" sz="4000" dirty="0"/>
              <a:t>Impact of physical activity on our health</a:t>
            </a:r>
          </a:p>
        </p:txBody>
      </p:sp>
      <p:pic>
        <p:nvPicPr>
          <p:cNvPr id="1026" name="Picture 2" descr="Health benefits of physical activity">
            <a:extLst>
              <a:ext uri="{FF2B5EF4-FFF2-40B4-BE49-F238E27FC236}">
                <a16:creationId xmlns:a16="http://schemas.microsoft.com/office/drawing/2014/main" id="{02A6DCB6-90E2-73CD-993F-C04A1384BF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574" y="1704512"/>
            <a:ext cx="6318398" cy="42122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F484F18-DCEE-EFE1-D16B-544E7F66A0C3}"/>
              </a:ext>
            </a:extLst>
          </p:cNvPr>
          <p:cNvSpPr txBox="1"/>
          <p:nvPr/>
        </p:nvSpPr>
        <p:spPr>
          <a:xfrm>
            <a:off x="715475" y="6116901"/>
            <a:ext cx="6097772" cy="369332"/>
          </a:xfrm>
          <a:prstGeom prst="rect">
            <a:avLst/>
          </a:prstGeom>
          <a:noFill/>
        </p:spPr>
        <p:txBody>
          <a:bodyPr wrap="square">
            <a:spAutoFit/>
          </a:bodyPr>
          <a:lstStyle/>
          <a:p>
            <a:r>
              <a:rPr lang="en-GB">
                <a:latin typeface="Poppins Light" panose="00000400000000000000" pitchFamily="2" charset="0"/>
                <a:cs typeface="Poppins Light" panose="00000400000000000000" pitchFamily="2" charset="0"/>
              </a:rPr>
              <a:t>(OHID, 2022) </a:t>
            </a:r>
            <a:endParaRPr lang="en-GB" sz="1800">
              <a:latin typeface="Poppins Light" panose="00000400000000000000" pitchFamily="2" charset="0"/>
              <a:cs typeface="Poppins Light" panose="00000400000000000000" pitchFamily="2" charset="0"/>
            </a:endParaRPr>
          </a:p>
        </p:txBody>
      </p:sp>
      <p:pic>
        <p:nvPicPr>
          <p:cNvPr id="5" name="Picture 4">
            <a:extLst>
              <a:ext uri="{FF2B5EF4-FFF2-40B4-BE49-F238E27FC236}">
                <a16:creationId xmlns:a16="http://schemas.microsoft.com/office/drawing/2014/main" id="{F8942399-8BDD-4715-CCF8-E1A5B2F64C1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7643" y="314325"/>
            <a:ext cx="1654163" cy="535949"/>
          </a:xfrm>
          <a:prstGeom prst="rect">
            <a:avLst/>
          </a:prstGeom>
        </p:spPr>
      </p:pic>
      <p:sp>
        <p:nvSpPr>
          <p:cNvPr id="9" name="Content Placeholder 2">
            <a:extLst>
              <a:ext uri="{FF2B5EF4-FFF2-40B4-BE49-F238E27FC236}">
                <a16:creationId xmlns:a16="http://schemas.microsoft.com/office/drawing/2014/main" id="{B65FF739-EA30-371B-9CBC-EF87A95E44A9}"/>
              </a:ext>
            </a:extLst>
          </p:cNvPr>
          <p:cNvSpPr>
            <a:spLocks noGrp="1"/>
          </p:cNvSpPr>
          <p:nvPr>
            <p:ph idx="1"/>
          </p:nvPr>
        </p:nvSpPr>
        <p:spPr>
          <a:xfrm>
            <a:off x="7412516" y="1656907"/>
            <a:ext cx="4677144" cy="4307475"/>
          </a:xfrm>
        </p:spPr>
        <p:txBody>
          <a:bodyPr vert="horz" lIns="91440" tIns="45720" rIns="91440" bIns="45720" rtlCol="0" anchor="t">
            <a:noAutofit/>
          </a:bodyPr>
          <a:lstStyle/>
          <a:p>
            <a:pPr>
              <a:lnSpc>
                <a:spcPct val="120000"/>
              </a:lnSpc>
            </a:pPr>
            <a:r>
              <a:rPr lang="en-GB" sz="1800"/>
              <a:t>Physical inactivity is a leading cause of many non-communicable diseases such as heart disease, diabetes, cancer and lung illnesses. </a:t>
            </a:r>
          </a:p>
          <a:p>
            <a:pPr>
              <a:lnSpc>
                <a:spcPct val="120000"/>
              </a:lnSpc>
            </a:pPr>
            <a:r>
              <a:rPr lang="en-GB" sz="1800"/>
              <a:t>Inactivity is associated with 1 in 6 deaths in the UK and is estimated to cost £7.4 billion annually. (OHID, 2022)</a:t>
            </a:r>
          </a:p>
          <a:p>
            <a:pPr>
              <a:lnSpc>
                <a:spcPct val="120000"/>
              </a:lnSpc>
            </a:pPr>
            <a:r>
              <a:rPr lang="en-US" sz="1800" b="0" i="0" u="none" strike="noStrike">
                <a:solidFill>
                  <a:srgbClr val="000000"/>
                </a:solidFill>
                <a:effectLst/>
              </a:rPr>
              <a:t>Chris </a:t>
            </a:r>
            <a:r>
              <a:rPr lang="en-US" sz="1800">
                <a:solidFill>
                  <a:srgbClr val="000000"/>
                </a:solidFill>
              </a:rPr>
              <a:t>Whitty: "</a:t>
            </a:r>
            <a:r>
              <a:rPr lang="en-US" sz="1800" b="0" i="0" u="none" strike="noStrike">
                <a:solidFill>
                  <a:srgbClr val="000000"/>
                </a:solidFill>
                <a:effectLst/>
              </a:rPr>
              <a:t>If you look back over the last 150 years, more has been done for public health by </a:t>
            </a:r>
            <a:r>
              <a:rPr lang="en-US" sz="1800" b="1" i="0" u="none" strike="noStrike">
                <a:solidFill>
                  <a:srgbClr val="000000"/>
                </a:solidFill>
                <a:effectLst/>
              </a:rPr>
              <a:t>proper planning </a:t>
            </a:r>
            <a:r>
              <a:rPr lang="en-US" sz="1800" b="0" i="0" u="none" strike="noStrike">
                <a:solidFill>
                  <a:srgbClr val="000000"/>
                </a:solidFill>
                <a:effectLst/>
              </a:rPr>
              <a:t>than almost any other intervention except perhaps vaccination</a:t>
            </a:r>
            <a:r>
              <a:rPr lang="en-US" sz="1800">
                <a:solidFill>
                  <a:srgbClr val="000000"/>
                </a:solidFill>
              </a:rPr>
              <a:t>."</a:t>
            </a:r>
            <a:r>
              <a:rPr lang="en-US" sz="1800" b="0" i="0" u="none" strike="noStrike">
                <a:solidFill>
                  <a:srgbClr val="000000"/>
                </a:solidFill>
                <a:effectLst/>
              </a:rPr>
              <a:t> (TCPA Conference November 2022</a:t>
            </a:r>
            <a:r>
              <a:rPr lang="en-US" sz="1800">
                <a:solidFill>
                  <a:srgbClr val="000000"/>
                </a:solidFill>
              </a:rPr>
              <a:t>)</a:t>
            </a:r>
            <a:r>
              <a:rPr lang="en-US" sz="1800" b="0" i="0">
                <a:solidFill>
                  <a:srgbClr val="000000"/>
                </a:solidFill>
                <a:effectLst/>
              </a:rPr>
              <a:t>​</a:t>
            </a:r>
            <a:endParaRPr lang="en-GB" sz="1800"/>
          </a:p>
        </p:txBody>
      </p:sp>
      <p:sp>
        <p:nvSpPr>
          <p:cNvPr id="4" name="Rectangle 3">
            <a:extLst>
              <a:ext uri="{FF2B5EF4-FFF2-40B4-BE49-F238E27FC236}">
                <a16:creationId xmlns:a16="http://schemas.microsoft.com/office/drawing/2014/main" id="{EEA4CE36-544E-1EFC-1B8A-D4D06FEB4422}"/>
              </a:ext>
              <a:ext uri="{C183D7F6-B498-43B3-948B-1728B52AA6E4}">
                <adec:decorative xmlns:adec="http://schemas.microsoft.com/office/drawing/2017/decorative" val="1"/>
              </a:ext>
            </a:extLst>
          </p:cNvPr>
          <p:cNvSpPr/>
          <p:nvPr/>
        </p:nvSpPr>
        <p:spPr>
          <a:xfrm>
            <a:off x="0" y="0"/>
            <a:ext cx="613719" cy="6858000"/>
          </a:xfrm>
          <a:prstGeom prst="rect">
            <a:avLst/>
          </a:prstGeom>
          <a:solidFill>
            <a:srgbClr val="0072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574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0BE6B-BAD0-0654-1C94-050E864444A5}"/>
              </a:ext>
            </a:extLst>
          </p:cNvPr>
          <p:cNvSpPr>
            <a:spLocks noGrp="1"/>
          </p:cNvSpPr>
          <p:nvPr>
            <p:ph type="title"/>
          </p:nvPr>
        </p:nvSpPr>
        <p:spPr>
          <a:xfrm>
            <a:off x="838200" y="365125"/>
            <a:ext cx="7799173" cy="1364821"/>
          </a:xfrm>
        </p:spPr>
        <p:txBody>
          <a:bodyPr>
            <a:normAutofit/>
          </a:bodyPr>
          <a:lstStyle/>
          <a:p>
            <a:r>
              <a:rPr lang="en-GB" sz="4000" dirty="0"/>
              <a:t>The importance of Active Design and physical activity</a:t>
            </a:r>
          </a:p>
        </p:txBody>
      </p:sp>
      <p:sp>
        <p:nvSpPr>
          <p:cNvPr id="4" name="Title 1">
            <a:extLst>
              <a:ext uri="{FF2B5EF4-FFF2-40B4-BE49-F238E27FC236}">
                <a16:creationId xmlns:a16="http://schemas.microsoft.com/office/drawing/2014/main" id="{84F8117B-AD5E-94BC-583C-A9356C3238A8}"/>
              </a:ext>
              <a:ext uri="{C183D7F6-B498-43B3-948B-1728B52AA6E4}">
                <adec:decorative xmlns:adec="http://schemas.microsoft.com/office/drawing/2017/decorative" val="1"/>
              </a:ext>
            </a:extLst>
          </p:cNvPr>
          <p:cNvSpPr txBox="1">
            <a:spLocks/>
          </p:cNvSpPr>
          <p:nvPr/>
        </p:nvSpPr>
        <p:spPr>
          <a:xfrm>
            <a:off x="7400747" y="3304924"/>
            <a:ext cx="3633652" cy="946105"/>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chemeClr val="bg1"/>
                </a:solidFill>
              </a:rPr>
              <a:t>SAMPLE IMAGE</a:t>
            </a:r>
          </a:p>
        </p:txBody>
      </p:sp>
      <p:pic>
        <p:nvPicPr>
          <p:cNvPr id="5" name="Picture 4">
            <a:extLst>
              <a:ext uri="{FF2B5EF4-FFF2-40B4-BE49-F238E27FC236}">
                <a16:creationId xmlns:a16="http://schemas.microsoft.com/office/drawing/2014/main" id="{431F94A6-9A9D-9342-D028-AA3B961E201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7643" y="314325"/>
            <a:ext cx="1654163" cy="535949"/>
          </a:xfrm>
          <a:prstGeom prst="rect">
            <a:avLst/>
          </a:prstGeom>
        </p:spPr>
      </p:pic>
      <p:sp>
        <p:nvSpPr>
          <p:cNvPr id="11" name="Content Placeholder 2">
            <a:extLst>
              <a:ext uri="{FF2B5EF4-FFF2-40B4-BE49-F238E27FC236}">
                <a16:creationId xmlns:a16="http://schemas.microsoft.com/office/drawing/2014/main" id="{7B6F65E3-DF80-21D5-2860-5CE649343679}"/>
              </a:ext>
            </a:extLst>
          </p:cNvPr>
          <p:cNvSpPr>
            <a:spLocks noGrp="1"/>
          </p:cNvSpPr>
          <p:nvPr>
            <p:ph idx="1"/>
          </p:nvPr>
        </p:nvSpPr>
        <p:spPr>
          <a:xfrm>
            <a:off x="702164" y="1977036"/>
            <a:ext cx="4677144" cy="4307475"/>
          </a:xfrm>
        </p:spPr>
        <p:txBody>
          <a:bodyPr vert="horz" lIns="91440" tIns="45720" rIns="91440" bIns="45720" rtlCol="0" anchor="t">
            <a:noAutofit/>
          </a:bodyPr>
          <a:lstStyle/>
          <a:p>
            <a:pPr marL="457200">
              <a:lnSpc>
                <a:spcPct val="107000"/>
              </a:lnSpc>
              <a:spcAft>
                <a:spcPts val="800"/>
              </a:spcAft>
            </a:pPr>
            <a:r>
              <a:rPr lang="en-GB" sz="1800" kern="100" dirty="0">
                <a:latin typeface="Arial" panose="020B0604020202020204" pitchFamily="34" charset="0"/>
                <a:ea typeface="Calibri" panose="020F0502020204030204" pitchFamily="34" charset="0"/>
                <a:cs typeface="Times New Roman" panose="02020603050405020304" pitchFamily="18" charset="0"/>
              </a:rPr>
              <a:t>Walking, cycling, running and fitness make up 78% of all minutes of activity taken per week. </a:t>
            </a:r>
          </a:p>
          <a:p>
            <a:pPr marL="457200">
              <a:lnSpc>
                <a:spcPct val="107000"/>
              </a:lnSpc>
              <a:spcAft>
                <a:spcPts val="800"/>
              </a:spcAft>
            </a:pPr>
            <a:r>
              <a:rPr lang="en-GB" sz="1800" kern="100" dirty="0">
                <a:latin typeface="Arial" panose="020B0604020202020204" pitchFamily="34" charset="0"/>
                <a:ea typeface="Calibri" panose="020F0502020204030204" pitchFamily="34" charset="0"/>
                <a:cs typeface="Times New Roman" panose="02020603050405020304" pitchFamily="18" charset="0"/>
              </a:rPr>
              <a:t>O</a:t>
            </a:r>
            <a:r>
              <a:rPr lang="en-GB" sz="1800" kern="100" dirty="0">
                <a:effectLst/>
                <a:latin typeface="Arial" panose="020B0604020202020204" pitchFamily="34" charset="0"/>
                <a:ea typeface="Calibri" panose="020F0502020204030204" pitchFamily="34" charset="0"/>
                <a:cs typeface="Times New Roman" panose="02020603050405020304" pitchFamily="18" charset="0"/>
              </a:rPr>
              <a:t>pportunity to improve health and wellbeing by increasing physical activity through everyday habits.  </a:t>
            </a:r>
          </a:p>
          <a:p>
            <a:pPr marL="457200">
              <a:lnSpc>
                <a:spcPct val="107000"/>
              </a:lnSpc>
              <a:spcAft>
                <a:spcPts val="800"/>
              </a:spcAft>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Wider benefits of active design:</a:t>
            </a:r>
          </a:p>
          <a:p>
            <a:pPr marL="914400" lvl="1">
              <a:lnSpc>
                <a:spcPct val="107000"/>
              </a:lnSpc>
              <a:spcAft>
                <a:spcPts val="800"/>
              </a:spcAft>
            </a:pPr>
            <a:r>
              <a:rPr lang="en-GB" sz="1800" kern="100" dirty="0">
                <a:latin typeface="Arial" panose="020B0604020202020204" pitchFamily="34" charset="0"/>
                <a:ea typeface="Calibri" panose="020F0502020204030204" pitchFamily="34" charset="0"/>
                <a:cs typeface="Times New Roman" panose="02020603050405020304" pitchFamily="18" charset="0"/>
              </a:rPr>
              <a:t>Creates environmentally friendly and sustainable places</a:t>
            </a:r>
          </a:p>
          <a:p>
            <a:pPr marL="914400" lvl="1">
              <a:lnSpc>
                <a:spcPct val="107000"/>
              </a:lnSpc>
              <a:spcAft>
                <a:spcPts val="800"/>
              </a:spcAft>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Increase</a:t>
            </a:r>
            <a:r>
              <a:rPr lang="en-GB" sz="1800" kern="100" dirty="0">
                <a:latin typeface="Arial" panose="020B0604020202020204" pitchFamily="34" charset="0"/>
                <a:ea typeface="Calibri" panose="020F0502020204030204" pitchFamily="34" charset="0"/>
                <a:cs typeface="Times New Roman" panose="02020603050405020304" pitchFamily="18" charset="0"/>
              </a:rPr>
              <a:t>s social inclusivity </a:t>
            </a:r>
          </a:p>
          <a:p>
            <a:pPr marL="914400" lvl="1">
              <a:lnSpc>
                <a:spcPct val="107000"/>
              </a:lnSpc>
              <a:spcAft>
                <a:spcPts val="800"/>
              </a:spcAft>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Increase</a:t>
            </a:r>
            <a:r>
              <a:rPr lang="en-GB" sz="1800" kern="100" dirty="0">
                <a:latin typeface="Arial" panose="020B0604020202020204" pitchFamily="34" charset="0"/>
                <a:ea typeface="Calibri" panose="020F0502020204030204" pitchFamily="34" charset="0"/>
                <a:cs typeface="Times New Roman" panose="02020603050405020304" pitchFamily="18" charset="0"/>
              </a:rPr>
              <a:t>s economic productivity</a:t>
            </a: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pPr lvl="2">
              <a:lnSpc>
                <a:spcPct val="120000"/>
              </a:lnSpc>
            </a:pPr>
            <a:endParaRPr lang="en-GB" sz="1000" dirty="0"/>
          </a:p>
        </p:txBody>
      </p:sp>
      <p:pic>
        <p:nvPicPr>
          <p:cNvPr id="9" name="Picture 6" descr="Stacked bar chart showing activities that contribute to overall activity">
            <a:extLst>
              <a:ext uri="{FF2B5EF4-FFF2-40B4-BE49-F238E27FC236}">
                <a16:creationId xmlns:a16="http://schemas.microsoft.com/office/drawing/2014/main" id="{619394DE-8328-2988-BDF5-579EE80F59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621" b="621"/>
          <a:stretch/>
        </p:blipFill>
        <p:spPr bwMode="auto">
          <a:xfrm>
            <a:off x="5467754" y="1842680"/>
            <a:ext cx="6514601" cy="43158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0925A58-0828-F26B-5B7B-3940ED2D1288}"/>
              </a:ext>
            </a:extLst>
          </p:cNvPr>
          <p:cNvSpPr txBox="1"/>
          <p:nvPr/>
        </p:nvSpPr>
        <p:spPr>
          <a:xfrm>
            <a:off x="7758738" y="6308209"/>
            <a:ext cx="4597809" cy="369332"/>
          </a:xfrm>
          <a:prstGeom prst="rect">
            <a:avLst/>
          </a:prstGeom>
          <a:noFill/>
        </p:spPr>
        <p:txBody>
          <a:bodyPr wrap="square">
            <a:spAutoFit/>
          </a:bodyPr>
          <a:lstStyle/>
          <a:p>
            <a:r>
              <a:rPr lang="en-GB">
                <a:latin typeface="Poppins Light" panose="00000400000000000000" pitchFamily="2" charset="0"/>
                <a:cs typeface="Poppins Light" panose="00000400000000000000" pitchFamily="2" charset="0"/>
              </a:rPr>
              <a:t>(Sport England’s Active Lives Survey)</a:t>
            </a:r>
            <a:endParaRPr lang="en-GB" sz="1800">
              <a:latin typeface="Poppins Light" panose="00000400000000000000" pitchFamily="2" charset="0"/>
              <a:cs typeface="Poppins Light" panose="00000400000000000000" pitchFamily="2" charset="0"/>
            </a:endParaRPr>
          </a:p>
        </p:txBody>
      </p:sp>
      <p:sp>
        <p:nvSpPr>
          <p:cNvPr id="7" name="Rectangle 6">
            <a:extLst>
              <a:ext uri="{FF2B5EF4-FFF2-40B4-BE49-F238E27FC236}">
                <a16:creationId xmlns:a16="http://schemas.microsoft.com/office/drawing/2014/main" id="{C78D0832-6C3C-577F-2652-E4EA9B89B67C}"/>
              </a:ext>
              <a:ext uri="{C183D7F6-B498-43B3-948B-1728B52AA6E4}">
                <adec:decorative xmlns:adec="http://schemas.microsoft.com/office/drawing/2017/decorative" val="1"/>
              </a:ext>
            </a:extLst>
          </p:cNvPr>
          <p:cNvSpPr/>
          <p:nvPr/>
        </p:nvSpPr>
        <p:spPr>
          <a:xfrm>
            <a:off x="0" y="0"/>
            <a:ext cx="613719" cy="6858000"/>
          </a:xfrm>
          <a:prstGeom prst="rect">
            <a:avLst/>
          </a:prstGeom>
          <a:solidFill>
            <a:srgbClr val="0072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82888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3DD519B-7258-83A1-4336-DDBE012C10D1}"/>
              </a:ext>
            </a:extLst>
          </p:cNvPr>
          <p:cNvSpPr>
            <a:spLocks noGrp="1"/>
          </p:cNvSpPr>
          <p:nvPr>
            <p:ph type="title"/>
          </p:nvPr>
        </p:nvSpPr>
        <p:spPr>
          <a:xfrm>
            <a:off x="1004485" y="63826"/>
            <a:ext cx="10515600" cy="1325563"/>
          </a:xfrm>
        </p:spPr>
        <p:txBody>
          <a:bodyPr>
            <a:normAutofit/>
          </a:bodyPr>
          <a:lstStyle/>
          <a:p>
            <a:r>
              <a:rPr lang="en-GB" sz="4000" dirty="0"/>
              <a:t>Uniting the Movement Strategy (2021)</a:t>
            </a:r>
          </a:p>
        </p:txBody>
      </p:sp>
      <p:sp>
        <p:nvSpPr>
          <p:cNvPr id="8" name="Content Placeholder 2">
            <a:extLst>
              <a:ext uri="{FF2B5EF4-FFF2-40B4-BE49-F238E27FC236}">
                <a16:creationId xmlns:a16="http://schemas.microsoft.com/office/drawing/2014/main" id="{BD225CE7-4E33-1EE0-CA76-9EB674CF1BB8}"/>
              </a:ext>
            </a:extLst>
          </p:cNvPr>
          <p:cNvSpPr>
            <a:spLocks noGrp="1"/>
          </p:cNvSpPr>
          <p:nvPr>
            <p:ph idx="1"/>
          </p:nvPr>
        </p:nvSpPr>
        <p:spPr>
          <a:xfrm>
            <a:off x="1004485" y="1389389"/>
            <a:ext cx="6703729" cy="2398202"/>
          </a:xfrm>
        </p:spPr>
        <p:txBody>
          <a:bodyPr vert="horz" lIns="91440" tIns="45720" rIns="91440" bIns="45720" rtlCol="0" anchor="t">
            <a:normAutofit/>
          </a:bodyPr>
          <a:lstStyle/>
          <a:p>
            <a:pPr>
              <a:lnSpc>
                <a:spcPct val="100000"/>
              </a:lnSpc>
            </a:pPr>
            <a:r>
              <a:rPr lang="en-GB" sz="1800">
                <a:cs typeface="Poppins Light" panose="00000400000000000000" pitchFamily="2" charset="0"/>
              </a:rPr>
              <a:t>Active Environments is one of five big issues that underpin Sport England’s 10-year strategy.</a:t>
            </a:r>
          </a:p>
          <a:p>
            <a:pPr>
              <a:lnSpc>
                <a:spcPct val="100000"/>
              </a:lnSpc>
            </a:pPr>
            <a:r>
              <a:rPr lang="en-GB" sz="1800">
                <a:cs typeface="Poppins Light" panose="00000400000000000000" pitchFamily="2" charset="0"/>
              </a:rPr>
              <a:t>The places and spaces around us can have a positive or negative impact on how, when and where we move. </a:t>
            </a:r>
          </a:p>
          <a:p>
            <a:pPr>
              <a:lnSpc>
                <a:spcPct val="100000"/>
              </a:lnSpc>
            </a:pPr>
            <a:r>
              <a:rPr lang="en-GB" sz="1800">
                <a:cs typeface="Poppins Light"/>
              </a:rPr>
              <a:t>We want to encourage the design of environments that support and encourage physical activity in our everyday lives.</a:t>
            </a:r>
            <a:endParaRPr lang="en-GB" sz="1800">
              <a:cs typeface="Poppins Light" panose="00000400000000000000" pitchFamily="2" charset="0"/>
            </a:endParaRPr>
          </a:p>
          <a:p>
            <a:pPr marL="0" indent="0">
              <a:buNone/>
            </a:pPr>
            <a:endParaRPr lang="en-GB"/>
          </a:p>
        </p:txBody>
      </p:sp>
      <p:pic>
        <p:nvPicPr>
          <p:cNvPr id="13" name="Graphic 12" descr="Logo, Sport England">
            <a:extLst>
              <a:ext uri="{FF2B5EF4-FFF2-40B4-BE49-F238E27FC236}">
                <a16:creationId xmlns:a16="http://schemas.microsoft.com/office/drawing/2014/main" id="{91ABE96F-E713-4A35-7F12-1CAB2286F6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7113" y="3966901"/>
            <a:ext cx="1309678" cy="400180"/>
          </a:xfrm>
          <a:prstGeom prst="rect">
            <a:avLst/>
          </a:prstGeom>
        </p:spPr>
      </p:pic>
      <p:pic>
        <p:nvPicPr>
          <p:cNvPr id="9" name="Picture 2" descr="Sport England's Uniting the Movement - Sportspark">
            <a:extLst>
              <a:ext uri="{FF2B5EF4-FFF2-40B4-BE49-F238E27FC236}">
                <a16:creationId xmlns:a16="http://schemas.microsoft.com/office/drawing/2014/main" id="{A2415B05-2639-34F9-4788-0C6900BD22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91" y="3966901"/>
            <a:ext cx="4720323" cy="26551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BB5CE96-63DA-DCDC-2508-ED63B4F94A75}"/>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57643" y="314325"/>
            <a:ext cx="1654163" cy="535949"/>
          </a:xfrm>
          <a:prstGeom prst="rect">
            <a:avLst/>
          </a:prstGeom>
        </p:spPr>
      </p:pic>
      <p:sp>
        <p:nvSpPr>
          <p:cNvPr id="4" name="Rectangle 3">
            <a:extLst>
              <a:ext uri="{FF2B5EF4-FFF2-40B4-BE49-F238E27FC236}">
                <a16:creationId xmlns:a16="http://schemas.microsoft.com/office/drawing/2014/main" id="{EEF341B3-A09E-BB7C-1943-F67C599C1C21}"/>
              </a:ext>
              <a:ext uri="{C183D7F6-B498-43B3-948B-1728B52AA6E4}">
                <adec:decorative xmlns:adec="http://schemas.microsoft.com/office/drawing/2017/decorative" val="1"/>
              </a:ext>
            </a:extLst>
          </p:cNvPr>
          <p:cNvSpPr/>
          <p:nvPr/>
        </p:nvSpPr>
        <p:spPr>
          <a:xfrm>
            <a:off x="0" y="0"/>
            <a:ext cx="613719" cy="6858000"/>
          </a:xfrm>
          <a:prstGeom prst="rect">
            <a:avLst/>
          </a:prstGeom>
          <a:solidFill>
            <a:srgbClr val="0072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descr="poster of the 5 big issues">
            <a:extLst>
              <a:ext uri="{FF2B5EF4-FFF2-40B4-BE49-F238E27FC236}">
                <a16:creationId xmlns:a16="http://schemas.microsoft.com/office/drawing/2014/main" id="{98A28DA3-B97C-CC6E-0C0C-13EFFB192804}"/>
              </a:ext>
            </a:extLst>
          </p:cNvPr>
          <p:cNvGrpSpPr/>
          <p:nvPr/>
        </p:nvGrpSpPr>
        <p:grpSpPr>
          <a:xfrm>
            <a:off x="8098980" y="1389389"/>
            <a:ext cx="3761048" cy="4825194"/>
            <a:chOff x="7935553" y="1108934"/>
            <a:chExt cx="3761048" cy="4825194"/>
          </a:xfrm>
        </p:grpSpPr>
        <p:pic>
          <p:nvPicPr>
            <p:cNvPr id="6" name="Picture 5">
              <a:extLst>
                <a:ext uri="{FF2B5EF4-FFF2-40B4-BE49-F238E27FC236}">
                  <a16:creationId xmlns:a16="http://schemas.microsoft.com/office/drawing/2014/main" id="{A7448BE9-089C-5282-1766-E44A1DC467ED}"/>
                </a:ext>
              </a:extLst>
            </p:cNvPr>
            <p:cNvPicPr>
              <a:picLocks noChangeAspect="1"/>
            </p:cNvPicPr>
            <p:nvPr/>
          </p:nvPicPr>
          <p:blipFill>
            <a:blip r:embed="rId7"/>
            <a:srcRect l="58472" t="15821" r="8600" b="6186"/>
            <a:stretch/>
          </p:blipFill>
          <p:spPr>
            <a:xfrm>
              <a:off x="7935553" y="1108934"/>
              <a:ext cx="3761048" cy="4825194"/>
            </a:xfrm>
            <a:prstGeom prst="rect">
              <a:avLst/>
            </a:prstGeom>
            <a:ln>
              <a:solidFill>
                <a:schemeClr val="accent1"/>
              </a:solidFill>
            </a:ln>
            <a:effectLst>
              <a:outerShdw blurRad="50800" dist="38100" dir="2700000" algn="tl" rotWithShape="0">
                <a:prstClr val="black">
                  <a:alpha val="40000"/>
                </a:prstClr>
              </a:outerShdw>
            </a:effectLst>
          </p:spPr>
        </p:pic>
        <p:sp>
          <p:nvSpPr>
            <p:cNvPr id="7" name="Oval 6">
              <a:extLst>
                <a:ext uri="{FF2B5EF4-FFF2-40B4-BE49-F238E27FC236}">
                  <a16:creationId xmlns:a16="http://schemas.microsoft.com/office/drawing/2014/main" id="{50E3DDCE-31E1-1150-51E3-C1361049F831}"/>
                </a:ext>
              </a:extLst>
            </p:cNvPr>
            <p:cNvSpPr/>
            <p:nvPr/>
          </p:nvSpPr>
          <p:spPr>
            <a:xfrm>
              <a:off x="7997722" y="4960147"/>
              <a:ext cx="3278220" cy="973981"/>
            </a:xfrm>
            <a:prstGeom prst="ellipse">
              <a:avLst/>
            </a:prstGeom>
            <a:noFill/>
            <a:ln w="28575">
              <a:solidFill>
                <a:srgbClr val="FF0000"/>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1350"/>
            </a:p>
          </p:txBody>
        </p:sp>
      </p:grpSp>
    </p:spTree>
    <p:extLst>
      <p:ext uri="{BB962C8B-B14F-4D97-AF65-F5344CB8AC3E}">
        <p14:creationId xmlns:p14="http://schemas.microsoft.com/office/powerpoint/2010/main" val="3479553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descr="active environments mean more environmentally friendly, better air quality, more economically productive, more socially inclusive, lower carbon emissions">
            <a:extLst>
              <a:ext uri="{FF2B5EF4-FFF2-40B4-BE49-F238E27FC236}">
                <a16:creationId xmlns:a16="http://schemas.microsoft.com/office/drawing/2014/main" id="{5A316DCB-78A5-8F4F-630B-83914F631F23}"/>
              </a:ext>
            </a:extLst>
          </p:cNvPr>
          <p:cNvPicPr/>
          <p:nvPr/>
        </p:nvPicPr>
        <p:blipFill>
          <a:blip r:embed="rId3" cstate="print"/>
          <a:stretch>
            <a:fillRect/>
          </a:stretch>
        </p:blipFill>
        <p:spPr>
          <a:xfrm>
            <a:off x="6082653" y="1247836"/>
            <a:ext cx="5360083" cy="5295839"/>
          </a:xfrm>
          <a:prstGeom prst="rect">
            <a:avLst/>
          </a:prstGeom>
        </p:spPr>
      </p:pic>
      <p:sp>
        <p:nvSpPr>
          <p:cNvPr id="6" name="Title 1">
            <a:extLst>
              <a:ext uri="{FF2B5EF4-FFF2-40B4-BE49-F238E27FC236}">
                <a16:creationId xmlns:a16="http://schemas.microsoft.com/office/drawing/2014/main" id="{23149D0F-9583-2846-F538-CCDA1D078A76}"/>
              </a:ext>
            </a:extLst>
          </p:cNvPr>
          <p:cNvSpPr txBox="1">
            <a:spLocks noGrp="1"/>
          </p:cNvSpPr>
          <p:nvPr>
            <p:ph type="title" idx="4294967295"/>
          </p:nvPr>
        </p:nvSpPr>
        <p:spPr>
          <a:xfrm>
            <a:off x="749264" y="488011"/>
            <a:ext cx="9074358" cy="13132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tx1"/>
                </a:solidFill>
                <a:effectLst/>
                <a:uLnTx/>
                <a:uFillTx/>
                <a:latin typeface="+mj-lt"/>
                <a:ea typeface="+mj-ea"/>
                <a:cs typeface="+mj-cs"/>
              </a:rPr>
              <a:t>Piggybacking off other priority agendas to drive change in Places</a:t>
            </a:r>
          </a:p>
        </p:txBody>
      </p:sp>
      <p:pic>
        <p:nvPicPr>
          <p:cNvPr id="5" name="Picture 4">
            <a:extLst>
              <a:ext uri="{FF2B5EF4-FFF2-40B4-BE49-F238E27FC236}">
                <a16:creationId xmlns:a16="http://schemas.microsoft.com/office/drawing/2014/main" id="{CAFC7F01-9841-995C-0FCB-BAEBC373C55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7643" y="314325"/>
            <a:ext cx="1654163" cy="535949"/>
          </a:xfrm>
          <a:prstGeom prst="rect">
            <a:avLst/>
          </a:prstGeom>
        </p:spPr>
      </p:pic>
      <p:sp>
        <p:nvSpPr>
          <p:cNvPr id="7" name="Title 1">
            <a:extLst>
              <a:ext uri="{FF2B5EF4-FFF2-40B4-BE49-F238E27FC236}">
                <a16:creationId xmlns:a16="http://schemas.microsoft.com/office/drawing/2014/main" id="{EA36705C-5CF4-D1C6-ED21-9E08495216B6}"/>
              </a:ext>
            </a:extLst>
          </p:cNvPr>
          <p:cNvSpPr txBox="1">
            <a:spLocks/>
          </p:cNvSpPr>
          <p:nvPr/>
        </p:nvSpPr>
        <p:spPr>
          <a:xfrm>
            <a:off x="1169128" y="2420891"/>
            <a:ext cx="4665246" cy="32659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50535A"/>
                </a:solidFill>
                <a:latin typeface="Verdana" panose="020B0604030504040204" pitchFamily="34" charset="0"/>
                <a:ea typeface="Verdana" panose="020B0604030504040204" pitchFamily="34" charset="0"/>
                <a:cs typeface="+mj-cs"/>
              </a:defRPr>
            </a:lvl1pPr>
          </a:lstStyle>
          <a:p>
            <a:pPr hangingPunct="0">
              <a:lnSpc>
                <a:spcPct val="120000"/>
              </a:lnSpc>
              <a:buClr>
                <a:srgbClr val="E41B4A"/>
              </a:buClr>
              <a:defRPr/>
            </a:pPr>
            <a:r>
              <a:rPr lang="en-US" sz="2400">
                <a:solidFill>
                  <a:schemeClr val="tx1"/>
                </a:solidFill>
                <a:latin typeface="+mn-lt"/>
                <a:ea typeface="Times New Roman" panose="02020603050405020304" pitchFamily="18" charset="0"/>
                <a:cs typeface="Poppins"/>
              </a:rPr>
              <a:t>Active Design can complement and assist in the delivery of a number of policy priority areas, fitting into a more joined-up approach to designing the built environment. </a:t>
            </a:r>
            <a:endParaRPr lang="en-GB" sz="2400">
              <a:solidFill>
                <a:schemeClr val="tx1"/>
              </a:solidFill>
              <a:latin typeface="+mn-lt"/>
              <a:ea typeface="Times New Roman" panose="02020603050405020304" pitchFamily="18" charset="0"/>
              <a:cs typeface="Poppins" panose="00000500000000000000" pitchFamily="2" charset="0"/>
            </a:endParaRPr>
          </a:p>
          <a:p>
            <a:pPr marL="457200" marR="0" lvl="0" indent="-457200" algn="l" defTabSz="914400" rtl="0" eaLnBrk="1" fontAlgn="auto" latinLnBrk="0" hangingPunct="0">
              <a:lnSpc>
                <a:spcPct val="115000"/>
              </a:lnSpc>
              <a:spcBef>
                <a:spcPct val="0"/>
              </a:spcBef>
              <a:spcAft>
                <a:spcPts val="0"/>
              </a:spcAft>
              <a:buClrTx/>
              <a:buSzTx/>
              <a:buFont typeface="Arial" panose="020B0604020202020204" pitchFamily="34" charset="0"/>
              <a:buChar char="•"/>
              <a:tabLst/>
              <a:defRPr/>
            </a:pPr>
            <a:endParaRPr kumimoji="0" lang="en-GB" sz="500" b="0" i="0" u="none" strike="noStrike" kern="1200" cap="none" spc="0" normalizeH="0" baseline="0" noProof="0">
              <a:ln>
                <a:noFill/>
              </a:ln>
              <a:solidFill>
                <a:srgbClr val="003F69"/>
              </a:solidFill>
              <a:effectLst/>
              <a:uLnTx/>
              <a:uFillTx/>
              <a:latin typeface="+mn-lt"/>
              <a:ea typeface="Times New Roman" panose="02020603050405020304" pitchFamily="18" charset="0"/>
              <a:cs typeface="Poppins" panose="00000500000000000000" pitchFamily="2" charset="0"/>
            </a:endParaRPr>
          </a:p>
        </p:txBody>
      </p:sp>
      <p:sp>
        <p:nvSpPr>
          <p:cNvPr id="3" name="Rectangle 2">
            <a:extLst>
              <a:ext uri="{FF2B5EF4-FFF2-40B4-BE49-F238E27FC236}">
                <a16:creationId xmlns:a16="http://schemas.microsoft.com/office/drawing/2014/main" id="{A4150518-A532-F675-2303-CC7ABF020830}"/>
              </a:ext>
              <a:ext uri="{C183D7F6-B498-43B3-948B-1728B52AA6E4}">
                <adec:decorative xmlns:adec="http://schemas.microsoft.com/office/drawing/2017/decorative" val="1"/>
              </a:ext>
            </a:extLst>
          </p:cNvPr>
          <p:cNvSpPr/>
          <p:nvPr/>
        </p:nvSpPr>
        <p:spPr>
          <a:xfrm>
            <a:off x="0" y="0"/>
            <a:ext cx="613719" cy="6858000"/>
          </a:xfrm>
          <a:prstGeom prst="rect">
            <a:avLst/>
          </a:prstGeom>
          <a:solidFill>
            <a:srgbClr val="0072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56152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Active Design with Chris Boardman">
            <a:hlinkClick r:id="" action="ppaction://media"/>
            <a:extLst>
              <a:ext uri="{FF2B5EF4-FFF2-40B4-BE49-F238E27FC236}">
                <a16:creationId xmlns:a16="http://schemas.microsoft.com/office/drawing/2014/main" id="{D858CD47-8FCC-E425-D711-EA39B61DF980}"/>
              </a:ext>
            </a:extLst>
          </p:cNvPr>
          <p:cNvPicPr>
            <a:picLocks noGrp="1" noRot="1" noChangeAspect="1"/>
          </p:cNvPicPr>
          <p:nvPr>
            <p:ph idx="1"/>
            <a:videoFile r:link="rId1"/>
          </p:nvPr>
        </p:nvPicPr>
        <p:blipFill>
          <a:blip r:embed="rId4"/>
          <a:stretch>
            <a:fillRect/>
          </a:stretch>
        </p:blipFill>
        <p:spPr>
          <a:xfrm>
            <a:off x="1804109" y="1354590"/>
            <a:ext cx="9183599" cy="5189085"/>
          </a:xfrm>
          <a:prstGeom prst="rect">
            <a:avLst/>
          </a:prstGeom>
        </p:spPr>
      </p:pic>
      <p:sp>
        <p:nvSpPr>
          <p:cNvPr id="4" name="Title 1">
            <a:extLst>
              <a:ext uri="{FF2B5EF4-FFF2-40B4-BE49-F238E27FC236}">
                <a16:creationId xmlns:a16="http://schemas.microsoft.com/office/drawing/2014/main" id="{622B0407-EC88-0F42-E7D4-22FAADD43E7A}"/>
              </a:ext>
            </a:extLst>
          </p:cNvPr>
          <p:cNvSpPr>
            <a:spLocks noGrp="1"/>
          </p:cNvSpPr>
          <p:nvPr>
            <p:ph type="title"/>
          </p:nvPr>
        </p:nvSpPr>
        <p:spPr>
          <a:xfrm>
            <a:off x="838200" y="365125"/>
            <a:ext cx="10515600" cy="1325563"/>
          </a:xfrm>
        </p:spPr>
        <p:txBody>
          <a:bodyPr>
            <a:normAutofit/>
          </a:bodyPr>
          <a:lstStyle/>
          <a:p>
            <a:r>
              <a:rPr lang="en-GB" sz="4000" dirty="0"/>
              <a:t>What is Active Design?</a:t>
            </a:r>
          </a:p>
        </p:txBody>
      </p:sp>
      <p:pic>
        <p:nvPicPr>
          <p:cNvPr id="2" name="Picture 1">
            <a:extLst>
              <a:ext uri="{FF2B5EF4-FFF2-40B4-BE49-F238E27FC236}">
                <a16:creationId xmlns:a16="http://schemas.microsoft.com/office/drawing/2014/main" id="{027F9277-2428-DCC6-5E1B-E0BA9870BD0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643" y="314325"/>
            <a:ext cx="1654163" cy="535949"/>
          </a:xfrm>
          <a:prstGeom prst="rect">
            <a:avLst/>
          </a:prstGeom>
        </p:spPr>
      </p:pic>
      <p:sp>
        <p:nvSpPr>
          <p:cNvPr id="6" name="Rectangle 5">
            <a:extLst>
              <a:ext uri="{FF2B5EF4-FFF2-40B4-BE49-F238E27FC236}">
                <a16:creationId xmlns:a16="http://schemas.microsoft.com/office/drawing/2014/main" id="{AB174DAC-3281-D7B5-0909-93D1288B07EA}"/>
              </a:ext>
              <a:ext uri="{C183D7F6-B498-43B3-948B-1728B52AA6E4}">
                <adec:decorative xmlns:adec="http://schemas.microsoft.com/office/drawing/2017/decorative" val="1"/>
              </a:ext>
            </a:extLst>
          </p:cNvPr>
          <p:cNvSpPr/>
          <p:nvPr/>
        </p:nvSpPr>
        <p:spPr>
          <a:xfrm>
            <a:off x="0" y="0"/>
            <a:ext cx="613719" cy="6858000"/>
          </a:xfrm>
          <a:prstGeom prst="rect">
            <a:avLst/>
          </a:prstGeom>
          <a:solidFill>
            <a:srgbClr val="0072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96D9F71-4596-5FCF-4275-55490F8E133D}"/>
              </a:ext>
            </a:extLst>
          </p:cNvPr>
          <p:cNvSpPr txBox="1"/>
          <p:nvPr/>
        </p:nvSpPr>
        <p:spPr>
          <a:xfrm>
            <a:off x="1739787" y="6581001"/>
            <a:ext cx="3762797" cy="276999"/>
          </a:xfrm>
          <a:prstGeom prst="rect">
            <a:avLst/>
          </a:prstGeom>
          <a:noFill/>
        </p:spPr>
        <p:txBody>
          <a:bodyPr wrap="square" rtlCol="0">
            <a:spAutoFit/>
          </a:bodyPr>
          <a:lstStyle/>
          <a:p>
            <a:r>
              <a:rPr lang="en-GB" sz="1200">
                <a:hlinkClick r:id="rId6"/>
              </a:rPr>
              <a:t>Link to video description </a:t>
            </a:r>
            <a:endParaRPr lang="en-GB" sz="1200"/>
          </a:p>
        </p:txBody>
      </p:sp>
    </p:spTree>
    <p:extLst>
      <p:ext uri="{BB962C8B-B14F-4D97-AF65-F5344CB8AC3E}">
        <p14:creationId xmlns:p14="http://schemas.microsoft.com/office/powerpoint/2010/main" val="130966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D90943-7853-D8E8-4A20-1D366B5B3284}"/>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Overall active design themes and principals</a:t>
            </a:r>
            <a:endParaRPr lang="en-GB" dirty="0"/>
          </a:p>
        </p:txBody>
      </p:sp>
      <p:pic>
        <p:nvPicPr>
          <p:cNvPr id="2" name="Picture 1" descr="the active design themes and principals">
            <a:extLst>
              <a:ext uri="{FF2B5EF4-FFF2-40B4-BE49-F238E27FC236}">
                <a16:creationId xmlns:a16="http://schemas.microsoft.com/office/drawing/2014/main" id="{088102F0-59CD-EA40-2328-57F1331CD9E7}"/>
              </a:ext>
            </a:extLst>
          </p:cNvPr>
          <p:cNvPicPr>
            <a:picLocks noChangeAspect="1"/>
          </p:cNvPicPr>
          <p:nvPr/>
        </p:nvPicPr>
        <p:blipFill>
          <a:blip r:embed="rId3"/>
          <a:stretch>
            <a:fillRect/>
          </a:stretch>
        </p:blipFill>
        <p:spPr>
          <a:xfrm>
            <a:off x="66675" y="604837"/>
            <a:ext cx="12058650" cy="5648325"/>
          </a:xfrm>
          <a:prstGeom prst="rect">
            <a:avLst/>
          </a:prstGeom>
        </p:spPr>
      </p:pic>
      <p:pic>
        <p:nvPicPr>
          <p:cNvPr id="3" name="Picture 2">
            <a:extLst>
              <a:ext uri="{FF2B5EF4-FFF2-40B4-BE49-F238E27FC236}">
                <a16:creationId xmlns:a16="http://schemas.microsoft.com/office/drawing/2014/main" id="{9BD2D19E-243E-5C8A-97B8-C6B6617E30C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7643" y="314325"/>
            <a:ext cx="1654163" cy="535949"/>
          </a:xfrm>
          <a:prstGeom prst="rect">
            <a:avLst/>
          </a:prstGeom>
        </p:spPr>
      </p:pic>
      <p:sp>
        <p:nvSpPr>
          <p:cNvPr id="5" name="Rectangle 4">
            <a:extLst>
              <a:ext uri="{FF2B5EF4-FFF2-40B4-BE49-F238E27FC236}">
                <a16:creationId xmlns:a16="http://schemas.microsoft.com/office/drawing/2014/main" id="{DDE89E2B-E753-095A-E374-6910E94CCCC9}"/>
              </a:ext>
              <a:ext uri="{C183D7F6-B498-43B3-948B-1728B52AA6E4}">
                <adec:decorative xmlns:adec="http://schemas.microsoft.com/office/drawing/2017/decorative" val="1"/>
              </a:ext>
            </a:extLst>
          </p:cNvPr>
          <p:cNvSpPr/>
          <p:nvPr/>
        </p:nvSpPr>
        <p:spPr>
          <a:xfrm>
            <a:off x="0" y="0"/>
            <a:ext cx="613719" cy="6858000"/>
          </a:xfrm>
          <a:prstGeom prst="rect">
            <a:avLst/>
          </a:prstGeom>
          <a:solidFill>
            <a:srgbClr val="0072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47168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3d09e36-3cba-4788-a348-fab74dd42e75">
      <Terms xmlns="http://schemas.microsoft.com/office/infopath/2007/PartnerControls"/>
    </lcf76f155ced4ddcb4097134ff3c332f>
    <TaxCatchAll xmlns="24dee865-13e4-48c0-95e8-7e90a76449fe" xsi:nil="true"/>
    <PictureCredit xmlns="73d09e36-3cba-4788-a348-fab74dd42e7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9FCC673B754F6489004C844FEDE4390" ma:contentTypeVersion="19" ma:contentTypeDescription="Create a new document." ma:contentTypeScope="" ma:versionID="89b63e03a1b8fd585af44c43f38637be">
  <xsd:schema xmlns:xsd="http://www.w3.org/2001/XMLSchema" xmlns:xs="http://www.w3.org/2001/XMLSchema" xmlns:p="http://schemas.microsoft.com/office/2006/metadata/properties" xmlns:ns2="73d09e36-3cba-4788-a348-fab74dd42e75" xmlns:ns3="b6977f3e-1b82-4a88-882a-c26047703a20" xmlns:ns4="24dee865-13e4-48c0-95e8-7e90a76449fe" targetNamespace="http://schemas.microsoft.com/office/2006/metadata/properties" ma:root="true" ma:fieldsID="b68a2c9912b36a2b28140273e6160365" ns2:_="" ns3:_="" ns4:_="">
    <xsd:import namespace="73d09e36-3cba-4788-a348-fab74dd42e75"/>
    <xsd:import namespace="b6977f3e-1b82-4a88-882a-c26047703a20"/>
    <xsd:import namespace="24dee865-13e4-48c0-95e8-7e90a76449f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PictureCredit"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d09e36-3cba-4788-a348-fab74dd42e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PictureCredit" ma:index="18" nillable="true" ma:displayName="Picture Credit" ma:description="Must quote credit when using picture" ma:format="Dropdown" ma:internalName="PictureCredit">
      <xsd:simpleType>
        <xsd:restriction base="dms:Text">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38f8a13-c745-4118-a70d-371aa1ddb49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6977f3e-1b82-4a88-882a-c26047703a2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dee865-13e4-48c0-95e8-7e90a76449fe"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a8a41cd6-c085-4c57-b3a1-85152718810a}" ma:internalName="TaxCatchAll" ma:showField="CatchAllData" ma:web="b6977f3e-1b82-4a88-882a-c26047703a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B392C1-F9C1-401A-8DE0-736C3EAF51FD}">
  <ds:schemaRefs>
    <ds:schemaRef ds:uri="73d09e36-3cba-4788-a348-fab74dd42e75"/>
    <ds:schemaRef ds:uri="http://purl.org/dc/elements/1.1/"/>
    <ds:schemaRef ds:uri="b6977f3e-1b82-4a88-882a-c26047703a20"/>
    <ds:schemaRef ds:uri="24dee865-13e4-48c0-95e8-7e90a76449fe"/>
    <ds:schemaRef ds:uri="http://schemas.microsoft.com/office/2006/documentManagement/types"/>
    <ds:schemaRef ds:uri="http://schemas.openxmlformats.org/package/2006/metadata/core-properties"/>
    <ds:schemaRef ds:uri="http://schemas.microsoft.com/office/2006/metadata/properties"/>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55450507-CE88-41A1-897E-53F71DBEF3E6}">
  <ds:schemaRefs>
    <ds:schemaRef ds:uri="24dee865-13e4-48c0-95e8-7e90a76449fe"/>
    <ds:schemaRef ds:uri="73d09e36-3cba-4788-a348-fab74dd42e75"/>
    <ds:schemaRef ds:uri="b6977f3e-1b82-4a88-882a-c26047703a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FD6CE70-1B15-4929-8F5F-C977A482AB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TotalTime>
  <Words>2712</Words>
  <Application>Microsoft Office PowerPoint</Application>
  <PresentationFormat>Widescreen</PresentationFormat>
  <Paragraphs>253</Paragraphs>
  <Slides>15</Slides>
  <Notes>15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Poppins</vt:lpstr>
      <vt:lpstr>Poppins Light</vt:lpstr>
      <vt:lpstr>Poppins SemiBold</vt:lpstr>
      <vt:lpstr>Wingdings</vt:lpstr>
      <vt:lpstr>Office Theme</vt:lpstr>
      <vt:lpstr>Module 1 Why have Active Design and what is it?</vt:lpstr>
      <vt:lpstr>What is Active Design and why have it?</vt:lpstr>
      <vt:lpstr>Physical activity levels </vt:lpstr>
      <vt:lpstr>Impact of physical activity on our health</vt:lpstr>
      <vt:lpstr>The importance of Active Design and physical activity</vt:lpstr>
      <vt:lpstr>Uniting the Movement Strategy (2021)</vt:lpstr>
      <vt:lpstr>Piggybacking off other priority agendas to drive change in Places</vt:lpstr>
      <vt:lpstr>What is Active Design?</vt:lpstr>
      <vt:lpstr>Overall active design themes and principals</vt:lpstr>
      <vt:lpstr>Foundational Principle</vt:lpstr>
      <vt:lpstr>Theme 1: Supporting Active Travel </vt:lpstr>
      <vt:lpstr>Theme 2: High-Quality Active Places</vt:lpstr>
      <vt:lpstr>Theme 3: Creating &amp; Maintaining Activity </vt:lpstr>
      <vt:lpstr>Optional short summary quiz</vt:lpstr>
      <vt:lpstr>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 England Active Design Training</dc:title>
  <dc:creator>Sam Williams - Senior Urban Design Consultant</dc:creator>
  <cp:lastModifiedBy>James Tuck</cp:lastModifiedBy>
  <cp:revision>7</cp:revision>
  <dcterms:created xsi:type="dcterms:W3CDTF">2023-12-21T15:37:43Z</dcterms:created>
  <dcterms:modified xsi:type="dcterms:W3CDTF">2025-11-17T15:46:42Z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2023-12-21T17:21:17Z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cdaaeeec-84ed-4565-9280-dc12db0e54a9</vt:lpwstr>
  </property>
  <property fmtid="{D5CDD505-2E9C-101B-9397-08002B2CF9AE}" pid="8" name="MSIP_Label_39d8be9e-c8d9-4b9c-bd40-2c27cc7ea2e6_ContentBits">
    <vt:lpwstr>0</vt:lpwstr>
  </property>
  <property fmtid="{D5CDD505-2E9C-101B-9397-08002B2CF9AE}" pid="9" name="ContentTypeId">
    <vt:lpwstr>0x010100C9FCC673B754F6489004C844FEDE4390</vt:lpwstr>
  </property>
  <property fmtid="{D5CDD505-2E9C-101B-9397-08002B2CF9AE}" pid="10" name="MediaServiceImageTags">
    <vt:lpwstr/>
  </property>
</Properties>
</file>